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9906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5" name="Shape 4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742950" y="2130425"/>
            <a:ext cx="8420100" cy="1470026"/>
          </a:xfrm>
          <a:prstGeom prst="rect">
            <a:avLst/>
          </a:prstGeom>
        </p:spPr>
        <p:txBody>
          <a:bodyPr/>
          <a:lstStyle>
            <a:lvl1pPr>
              <a:defRPr b="1" sz="2800"/>
            </a:lvl1pPr>
          </a:lstStyle>
          <a:p>
            <a:pPr/>
            <a:r>
              <a:t>제목 텍스트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500"/>
              </a:spcBef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 algn="ctr">
              <a:spcBef>
                <a:spcPts val="500"/>
              </a:spcBef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 algn="ctr">
              <a:spcBef>
                <a:spcPts val="500"/>
              </a:spcBef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 algn="ctr">
              <a:spcBef>
                <a:spcPts val="500"/>
              </a:spcBef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 algn="ctr">
              <a:spcBef>
                <a:spcPts val="500"/>
              </a:spcBef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xfrm>
            <a:off x="4787900" y="6172200"/>
            <a:ext cx="23114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xfrm>
            <a:off x="238092" y="214289"/>
            <a:ext cx="9429816" cy="368281"/>
          </a:xfrm>
          <a:prstGeom prst="rect">
            <a:avLst/>
          </a:prstGeom>
          <a:solidFill>
            <a:srgbClr val="C8E4DF"/>
          </a:solidFill>
        </p:spPr>
        <p:txBody>
          <a:bodyPr/>
          <a:lstStyle>
            <a:lvl1pPr algn="l">
              <a:defRPr b="1" sz="1500"/>
            </a:lvl1pPr>
          </a:lstStyle>
          <a:p>
            <a:pPr/>
            <a:r>
              <a:t>제목 텍스트</a:t>
            </a:r>
          </a:p>
        </p:txBody>
      </p:sp>
      <p:sp>
        <p:nvSpPr>
          <p:cNvPr id="21" name="Shape 21"/>
          <p:cNvSpPr/>
          <p:nvPr>
            <p:ph type="body" sz="quarter" idx="1"/>
          </p:nvPr>
        </p:nvSpPr>
        <p:spPr>
          <a:xfrm>
            <a:off x="273050" y="714356"/>
            <a:ext cx="9359900" cy="57150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b="1"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b="1"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b="1"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b="1"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b="1" sz="1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Shape 22"/>
          <p:cNvSpPr/>
          <p:nvPr>
            <p:ph type="sldNum" sz="quarter" idx="2"/>
          </p:nvPr>
        </p:nvSpPr>
        <p:spPr>
          <a:xfrm>
            <a:off x="9665072" y="6576080"/>
            <a:ext cx="217151" cy="218441"/>
          </a:xfrm>
          <a:prstGeom prst="rect">
            <a:avLst/>
          </a:prstGeom>
        </p:spPr>
        <p:txBody>
          <a:bodyPr anchor="b"/>
          <a:lstStyle>
            <a:lvl1pPr algn="r">
              <a:defRPr sz="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xfrm>
            <a:off x="495300" y="274638"/>
            <a:ext cx="8915400" cy="1143001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8" name="Shape 38"/>
          <p:cNvSpPr/>
          <p:nvPr>
            <p:ph type="sldNum" sz="quarter" idx="2"/>
          </p:nvPr>
        </p:nvSpPr>
        <p:spPr>
          <a:xfrm>
            <a:off x="7099300" y="6356355"/>
            <a:ext cx="358413" cy="3708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sldNum" sz="quarter" idx="2"/>
          </p:nvPr>
        </p:nvSpPr>
        <p:spPr>
          <a:xfrm>
            <a:off x="7099300" y="6356351"/>
            <a:ext cx="358413" cy="370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  <a:fld id="{86CB4B4D-7CA3-9044-876B-883B54F8677D}" type="slidenum"/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495300" y="92074"/>
            <a:ext cx="89154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95300" y="1600200"/>
            <a:ext cx="89154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ctrTitle"/>
          </p:nvPr>
        </p:nvSpPr>
        <p:spPr>
          <a:xfrm>
            <a:off x="461900" y="2130425"/>
            <a:ext cx="8982200" cy="147002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  <a:defRPr sz="2400" u="sng"/>
            </a:pPr>
            <a:r>
              <a:t>무료 공유경제 플랫폼</a:t>
            </a:r>
            <a:r>
              <a:t> </a:t>
            </a:r>
            <a:r>
              <a:t>『</a:t>
            </a:r>
            <a:r>
              <a:t>NanuGO (나누고)</a:t>
            </a:r>
            <a:r>
              <a:t>』 </a:t>
            </a:r>
            <a:r>
              <a:t>추진 계획</a:t>
            </a:r>
            <a:br/>
            <a:r>
              <a:rPr i="1" sz="1600" u="none"/>
              <a:t>- Share stuff and save your money</a:t>
            </a:r>
            <a:r>
              <a:rPr i="1" sz="1600" u="none"/>
              <a:t> </a:t>
            </a:r>
            <a:r>
              <a:rPr i="1" sz="1600" u="none"/>
              <a:t>-</a:t>
            </a:r>
          </a:p>
        </p:txBody>
      </p:sp>
      <p:sp>
        <p:nvSpPr>
          <p:cNvPr id="48" name="Shape 48"/>
          <p:cNvSpPr/>
          <p:nvPr>
            <p:ph type="subTitle" sz="quarter" idx="1"/>
          </p:nvPr>
        </p:nvSpPr>
        <p:spPr>
          <a:xfrm>
            <a:off x="1485900" y="4739759"/>
            <a:ext cx="6934200" cy="595297"/>
          </a:xfrm>
          <a:prstGeom prst="rect">
            <a:avLst/>
          </a:prstGeom>
        </p:spPr>
        <p:txBody>
          <a:bodyPr anchor="ctr"/>
          <a:lstStyle/>
          <a:p>
            <a:pPr algn="l">
              <a:spcBef>
                <a:spcPts val="400"/>
              </a:spcBef>
              <a:defRPr b="1" sz="2000">
                <a:solidFill>
                  <a:srgbClr val="000000"/>
                </a:solidFill>
              </a:defRPr>
            </a:pPr>
            <a:r>
              <a:t>2016. 2. 12 나누고</a:t>
            </a:r>
            <a:r>
              <a:t>팀</a:t>
            </a:r>
          </a:p>
        </p:txBody>
      </p:sp>
      <p:pic>
        <p:nvPicPr>
          <p:cNvPr id="49" name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81841" y="4765521"/>
            <a:ext cx="1852674" cy="5437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type="title"/>
          </p:nvPr>
        </p:nvSpPr>
        <p:spPr>
          <a:xfrm>
            <a:off x="238092" y="214289"/>
            <a:ext cx="9429816" cy="368282"/>
          </a:xfrm>
          <a:prstGeom prst="rect">
            <a:avLst/>
          </a:prstGeom>
        </p:spPr>
        <p:txBody>
          <a:bodyPr/>
          <a:lstStyle/>
          <a:p>
            <a:pPr/>
            <a:r>
              <a:t>팀 소개</a:t>
            </a:r>
          </a:p>
        </p:txBody>
      </p:sp>
      <p:sp>
        <p:nvSpPr>
          <p:cNvPr id="287" name="Shape 287"/>
          <p:cNvSpPr/>
          <p:nvPr>
            <p:ph type="sldNum" sz="quarter" idx="2"/>
          </p:nvPr>
        </p:nvSpPr>
        <p:spPr>
          <a:xfrm>
            <a:off x="9688849" y="6569756"/>
            <a:ext cx="217151" cy="218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8" name="Shape 288"/>
          <p:cNvSpPr/>
          <p:nvPr/>
        </p:nvSpPr>
        <p:spPr>
          <a:xfrm>
            <a:off x="266763" y="617498"/>
            <a:ext cx="9359901" cy="54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300"/>
              </a:spcBef>
              <a:defRPr b="1" sz="1400"/>
            </a:pPr>
            <a:r>
              <a:t>사회적 기업의 조기 안정화 및 </a:t>
            </a:r>
            <a:r>
              <a:t>On-track </a:t>
            </a:r>
            <a:r>
              <a:t>진입을 위해 사업 측면과 경영 측면의 다양한 </a:t>
            </a:r>
            <a:r>
              <a:t>R&amp;C</a:t>
            </a:r>
            <a:r>
              <a:t>를 지원하여 인큐베이팅을 수행하고</a:t>
            </a:r>
            <a:r>
              <a:t>,</a:t>
            </a:r>
            <a:r>
              <a:t> 지원 협의체를 구성하여 인큐베이팅 성과를 확보해 나가겠음</a:t>
            </a:r>
            <a:r>
              <a:t>.</a:t>
            </a:r>
          </a:p>
        </p:txBody>
      </p:sp>
      <p:sp>
        <p:nvSpPr>
          <p:cNvPr id="289" name="Shape 289"/>
          <p:cNvSpPr/>
          <p:nvPr/>
        </p:nvSpPr>
        <p:spPr>
          <a:xfrm>
            <a:off x="266763" y="1744635"/>
            <a:ext cx="4356101" cy="1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90" name="Shape 290"/>
          <p:cNvSpPr/>
          <p:nvPr/>
        </p:nvSpPr>
        <p:spPr>
          <a:xfrm>
            <a:off x="242822" y="1457297"/>
            <a:ext cx="4248151" cy="32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1400"/>
            </a:lvl1pPr>
          </a:lstStyle>
          <a:p>
            <a:pPr/>
            <a:r>
              <a:t>■ 단계 별 육성 및 지원</a:t>
            </a:r>
          </a:p>
        </p:txBody>
      </p:sp>
      <p:sp>
        <p:nvSpPr>
          <p:cNvPr id="291" name="Shape 291"/>
          <p:cNvSpPr/>
          <p:nvPr/>
        </p:nvSpPr>
        <p:spPr>
          <a:xfrm>
            <a:off x="5427669" y="1477940"/>
            <a:ext cx="4056122" cy="3197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1400"/>
            </a:lvl1pPr>
          </a:lstStyle>
          <a:p>
            <a:pPr/>
            <a:r>
              <a:t>지원 협의체 구성</a:t>
            </a:r>
          </a:p>
        </p:txBody>
      </p:sp>
      <p:sp>
        <p:nvSpPr>
          <p:cNvPr id="292" name="Shape 292"/>
          <p:cNvSpPr/>
          <p:nvPr/>
        </p:nvSpPr>
        <p:spPr>
          <a:xfrm>
            <a:off x="1295414" y="1939904"/>
            <a:ext cx="3432222" cy="692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Biz. Model </a:t>
            </a:r>
            <a:r>
              <a:t>및 개별 </a:t>
            </a:r>
            <a:r>
              <a:t>Biz. Item</a:t>
            </a:r>
            <a:r>
              <a:t>에 대한 이행 구체화</a:t>
            </a:r>
          </a:p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출연금 조달 및 집행 검증</a:t>
            </a:r>
            <a:r>
              <a:t>, </a:t>
            </a:r>
            <a:r>
              <a:t>상세 예산 수립 지원</a:t>
            </a:r>
          </a:p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사규</a:t>
            </a:r>
            <a:r>
              <a:t>/</a:t>
            </a:r>
            <a:r>
              <a:t>제도 및 </a:t>
            </a:r>
            <a:r>
              <a:t>System </a:t>
            </a:r>
            <a:r>
              <a:t>구축 지원 </a:t>
            </a:r>
            <a:r>
              <a:rPr b="0" sz="900"/>
              <a:t>(</a:t>
            </a:r>
            <a:r>
              <a:rPr b="0" sz="900"/>
              <a:t>회계시스템 등</a:t>
            </a:r>
            <a:r>
              <a:rPr b="0" sz="900"/>
              <a:t>)</a:t>
            </a:r>
            <a:r>
              <a:t> </a:t>
            </a:r>
          </a:p>
        </p:txBody>
      </p:sp>
      <p:grpSp>
        <p:nvGrpSpPr>
          <p:cNvPr id="295" name="Group 295"/>
          <p:cNvGrpSpPr/>
          <p:nvPr/>
        </p:nvGrpSpPr>
        <p:grpSpPr>
          <a:xfrm>
            <a:off x="266763" y="1931965"/>
            <a:ext cx="882598" cy="694802"/>
            <a:chOff x="0" y="0"/>
            <a:chExt cx="882596" cy="694800"/>
          </a:xfrm>
        </p:grpSpPr>
        <p:sp>
          <p:nvSpPr>
            <p:cNvPr id="293" name="Shape 293"/>
            <p:cNvSpPr/>
            <p:nvPr/>
          </p:nvSpPr>
          <p:spPr>
            <a:xfrm>
              <a:off x="0" y="-1"/>
              <a:ext cx="882597" cy="694802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20000"/>
                </a:lnSpc>
                <a:defRPr sz="1000"/>
              </a:pPr>
            </a:p>
          </p:txBody>
        </p:sp>
        <p:sp>
          <p:nvSpPr>
            <p:cNvPr id="294" name="Shape 294"/>
            <p:cNvSpPr/>
            <p:nvPr/>
          </p:nvSpPr>
          <p:spPr>
            <a:xfrm>
              <a:off x="0" y="161824"/>
              <a:ext cx="882597" cy="3711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>
                <a:lnSpc>
                  <a:spcPct val="120000"/>
                </a:lnSpc>
                <a:defRPr b="1" sz="1100"/>
              </a:pPr>
              <a:r>
                <a:t>설립 단계</a:t>
              </a:r>
            </a:p>
            <a:p>
              <a:pPr algn="ctr">
                <a:lnSpc>
                  <a:spcPct val="120000"/>
                </a:lnSpc>
                <a:defRPr sz="1000"/>
              </a:pPr>
              <a:r>
                <a:t>(’11.</a:t>
              </a:r>
              <a:r>
                <a:t>말</a:t>
              </a:r>
              <a:r>
                <a:t>~’12.1Q)</a:t>
              </a:r>
            </a:p>
          </p:txBody>
        </p:sp>
      </p:grpSp>
      <p:grpSp>
        <p:nvGrpSpPr>
          <p:cNvPr id="298" name="Group 298"/>
          <p:cNvGrpSpPr/>
          <p:nvPr/>
        </p:nvGrpSpPr>
        <p:grpSpPr>
          <a:xfrm>
            <a:off x="266763" y="2934456"/>
            <a:ext cx="882598" cy="693748"/>
            <a:chOff x="0" y="0"/>
            <a:chExt cx="882596" cy="693746"/>
          </a:xfrm>
        </p:grpSpPr>
        <p:sp>
          <p:nvSpPr>
            <p:cNvPr id="296" name="Shape 296"/>
            <p:cNvSpPr/>
            <p:nvPr/>
          </p:nvSpPr>
          <p:spPr>
            <a:xfrm>
              <a:off x="0" y="0"/>
              <a:ext cx="882597" cy="693747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20000"/>
                </a:lnSpc>
                <a:defRPr sz="1000"/>
              </a:pPr>
            </a:p>
          </p:txBody>
        </p:sp>
        <p:sp>
          <p:nvSpPr>
            <p:cNvPr id="297" name="Shape 297"/>
            <p:cNvSpPr/>
            <p:nvPr/>
          </p:nvSpPr>
          <p:spPr>
            <a:xfrm>
              <a:off x="0" y="154503"/>
              <a:ext cx="882597" cy="384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>
                <a:lnSpc>
                  <a:spcPct val="120000"/>
                </a:lnSpc>
                <a:defRPr b="1" sz="1100"/>
              </a:pPr>
              <a:r>
                <a:t>Incubating </a:t>
              </a:r>
              <a:r>
                <a:t>단계 </a:t>
              </a:r>
              <a:r>
                <a:rPr b="0" sz="1000"/>
                <a:t>(’12</a:t>
              </a:r>
              <a:r>
                <a:rPr b="0" sz="1000"/>
                <a:t>년</a:t>
              </a:r>
              <a:r>
                <a:rPr b="0" sz="1000"/>
                <a:t>)</a:t>
              </a:r>
            </a:p>
          </p:txBody>
        </p:sp>
      </p:grpSp>
      <p:grpSp>
        <p:nvGrpSpPr>
          <p:cNvPr id="301" name="Group 301"/>
          <p:cNvGrpSpPr/>
          <p:nvPr/>
        </p:nvGrpSpPr>
        <p:grpSpPr>
          <a:xfrm>
            <a:off x="266763" y="3940181"/>
            <a:ext cx="882598" cy="693748"/>
            <a:chOff x="0" y="0"/>
            <a:chExt cx="882596" cy="693746"/>
          </a:xfrm>
        </p:grpSpPr>
        <p:sp>
          <p:nvSpPr>
            <p:cNvPr id="299" name="Shape 299"/>
            <p:cNvSpPr/>
            <p:nvPr/>
          </p:nvSpPr>
          <p:spPr>
            <a:xfrm>
              <a:off x="0" y="0"/>
              <a:ext cx="882597" cy="693747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20000"/>
                </a:lnSpc>
                <a:defRPr sz="1000"/>
              </a:pPr>
            </a:p>
          </p:txBody>
        </p:sp>
        <p:sp>
          <p:nvSpPr>
            <p:cNvPr id="300" name="Shape 300"/>
            <p:cNvSpPr/>
            <p:nvPr/>
          </p:nvSpPr>
          <p:spPr>
            <a:xfrm>
              <a:off x="0" y="161298"/>
              <a:ext cx="882597" cy="371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>
                <a:lnSpc>
                  <a:spcPct val="120000"/>
                </a:lnSpc>
                <a:defRPr b="1" sz="1100"/>
              </a:pPr>
              <a:r>
                <a:t>안정화 단계 </a:t>
              </a:r>
            </a:p>
            <a:p>
              <a:pPr algn="ctr">
                <a:lnSpc>
                  <a:spcPct val="120000"/>
                </a:lnSpc>
                <a:defRPr sz="1000"/>
              </a:pPr>
              <a:r>
                <a:t>(’13</a:t>
              </a:r>
              <a:r>
                <a:t>년 </a:t>
              </a:r>
              <a:r>
                <a:t>~)</a:t>
              </a:r>
            </a:p>
          </p:txBody>
        </p:sp>
      </p:grpSp>
      <p:sp>
        <p:nvSpPr>
          <p:cNvPr id="302" name="Shape 302"/>
          <p:cNvSpPr/>
          <p:nvPr/>
        </p:nvSpPr>
        <p:spPr>
          <a:xfrm>
            <a:off x="1295414" y="2934458"/>
            <a:ext cx="3432222" cy="692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외부 홍보 및 마케팅 지원</a:t>
            </a:r>
            <a:r>
              <a:t>,</a:t>
            </a:r>
            <a:r>
              <a:t> 영업 지원 방안 수립</a:t>
            </a:r>
          </a:p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보유 기술 검토 및 지도</a:t>
            </a:r>
            <a:r>
              <a:t>/</a:t>
            </a:r>
            <a:r>
              <a:t>전수</a:t>
            </a:r>
          </a:p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경영지원체계 수립</a:t>
            </a:r>
            <a:r>
              <a:rPr b="0" sz="900"/>
              <a:t> </a:t>
            </a:r>
            <a:r>
              <a:rPr b="0" sz="900"/>
              <a:t>(</a:t>
            </a:r>
            <a:r>
              <a:rPr b="0" sz="1000"/>
              <a:t>법무</a:t>
            </a:r>
            <a:r>
              <a:rPr b="0" sz="1000"/>
              <a:t>/</a:t>
            </a:r>
            <a:r>
              <a:rPr b="0" sz="1000"/>
              <a:t>세무</a:t>
            </a:r>
            <a:r>
              <a:rPr b="0" sz="1000"/>
              <a:t>/</a:t>
            </a:r>
            <a:r>
              <a:rPr b="0" sz="1000"/>
              <a:t>노무</a:t>
            </a:r>
            <a:r>
              <a:rPr b="0" sz="1000"/>
              <a:t>/</a:t>
            </a:r>
            <a:r>
              <a:rPr b="0" sz="1000"/>
              <a:t>예결산</a:t>
            </a:r>
            <a:r>
              <a:rPr b="0" sz="1000"/>
              <a:t>/</a:t>
            </a:r>
            <a:r>
              <a:rPr b="0" sz="1000"/>
              <a:t>성과관리</a:t>
            </a:r>
            <a:r>
              <a:rPr b="0" sz="1000"/>
              <a:t>)</a:t>
            </a:r>
          </a:p>
        </p:txBody>
      </p:sp>
      <p:grpSp>
        <p:nvGrpSpPr>
          <p:cNvPr id="307" name="Group 307"/>
          <p:cNvGrpSpPr/>
          <p:nvPr/>
        </p:nvGrpSpPr>
        <p:grpSpPr>
          <a:xfrm>
            <a:off x="1222387" y="2662227"/>
            <a:ext cx="3286171" cy="218898"/>
            <a:chOff x="0" y="0"/>
            <a:chExt cx="3286169" cy="218897"/>
          </a:xfrm>
        </p:grpSpPr>
        <p:sp>
          <p:nvSpPr>
            <p:cNvPr id="303" name="Shape 303"/>
            <p:cNvSpPr/>
            <p:nvPr/>
          </p:nvSpPr>
          <p:spPr>
            <a:xfrm>
              <a:off x="0" y="109297"/>
              <a:ext cx="3286170" cy="304"/>
            </a:xfrm>
            <a:prstGeom prst="line">
              <a:avLst/>
            </a:prstGeom>
            <a:noFill/>
            <a:ln w="12700" cap="flat">
              <a:solidFill>
                <a:srgbClr val="808080"/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grpSp>
          <p:nvGrpSpPr>
            <p:cNvPr id="306" name="Group 306"/>
            <p:cNvGrpSpPr/>
            <p:nvPr/>
          </p:nvGrpSpPr>
          <p:grpSpPr>
            <a:xfrm>
              <a:off x="839799" y="-1"/>
              <a:ext cx="1632026" cy="218899"/>
              <a:chOff x="0" y="0"/>
              <a:chExt cx="1632024" cy="218897"/>
            </a:xfrm>
          </p:grpSpPr>
          <p:sp>
            <p:nvSpPr>
              <p:cNvPr id="304" name="Shape 304"/>
              <p:cNvSpPr/>
              <p:nvPr/>
            </p:nvSpPr>
            <p:spPr>
              <a:xfrm>
                <a:off x="0" y="-1"/>
                <a:ext cx="1632025" cy="218899"/>
              </a:xfrm>
              <a:prstGeom prst="rect">
                <a:avLst/>
              </a:prstGeom>
              <a:solidFill>
                <a:srgbClr val="EEECE1"/>
              </a:solidFill>
              <a:ln w="9525" cap="flat">
                <a:solidFill>
                  <a:srgbClr val="948A5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i="1" sz="1100"/>
                </a:pPr>
              </a:p>
            </p:txBody>
          </p:sp>
          <p:sp>
            <p:nvSpPr>
              <p:cNvPr id="305" name="Shape 305"/>
              <p:cNvSpPr/>
              <p:nvPr/>
            </p:nvSpPr>
            <p:spPr>
              <a:xfrm>
                <a:off x="0" y="22007"/>
                <a:ext cx="1632025" cy="1748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/>
              <a:p>
                <a:pPr algn="ctr">
                  <a:defRPr b="1" i="1" sz="1100"/>
                </a:pPr>
                <a:r>
                  <a:t>1</a:t>
                </a:r>
                <a:r>
                  <a:t>차 이행 성과 점검 </a:t>
                </a:r>
              </a:p>
            </p:txBody>
          </p:sp>
        </p:grpSp>
      </p:grpSp>
      <p:grpSp>
        <p:nvGrpSpPr>
          <p:cNvPr id="312" name="Group 312"/>
          <p:cNvGrpSpPr/>
          <p:nvPr/>
        </p:nvGrpSpPr>
        <p:grpSpPr>
          <a:xfrm>
            <a:off x="1222387" y="3684590"/>
            <a:ext cx="3286171" cy="218898"/>
            <a:chOff x="0" y="0"/>
            <a:chExt cx="3286169" cy="218897"/>
          </a:xfrm>
        </p:grpSpPr>
        <p:sp>
          <p:nvSpPr>
            <p:cNvPr id="308" name="Shape 308"/>
            <p:cNvSpPr/>
            <p:nvPr/>
          </p:nvSpPr>
          <p:spPr>
            <a:xfrm>
              <a:off x="0" y="109297"/>
              <a:ext cx="3286170" cy="304"/>
            </a:xfrm>
            <a:prstGeom prst="line">
              <a:avLst/>
            </a:prstGeom>
            <a:noFill/>
            <a:ln w="12700" cap="flat">
              <a:solidFill>
                <a:srgbClr val="808080"/>
              </a:solidFill>
              <a:prstDash val="dash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grpSp>
          <p:nvGrpSpPr>
            <p:cNvPr id="311" name="Group 311"/>
            <p:cNvGrpSpPr/>
            <p:nvPr/>
          </p:nvGrpSpPr>
          <p:grpSpPr>
            <a:xfrm>
              <a:off x="839799" y="-1"/>
              <a:ext cx="1632026" cy="218899"/>
              <a:chOff x="0" y="0"/>
              <a:chExt cx="1632024" cy="218897"/>
            </a:xfrm>
          </p:grpSpPr>
          <p:sp>
            <p:nvSpPr>
              <p:cNvPr id="309" name="Shape 309"/>
              <p:cNvSpPr/>
              <p:nvPr/>
            </p:nvSpPr>
            <p:spPr>
              <a:xfrm>
                <a:off x="0" y="-1"/>
                <a:ext cx="1632025" cy="218899"/>
              </a:xfrm>
              <a:prstGeom prst="rect">
                <a:avLst/>
              </a:prstGeom>
              <a:solidFill>
                <a:srgbClr val="EEECE1"/>
              </a:solidFill>
              <a:ln w="9525" cap="flat">
                <a:solidFill>
                  <a:srgbClr val="948A54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i="1" sz="1100"/>
                </a:pPr>
              </a:p>
            </p:txBody>
          </p:sp>
          <p:sp>
            <p:nvSpPr>
              <p:cNvPr id="310" name="Shape 310"/>
              <p:cNvSpPr/>
              <p:nvPr/>
            </p:nvSpPr>
            <p:spPr>
              <a:xfrm>
                <a:off x="0" y="22007"/>
                <a:ext cx="1632025" cy="1748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/>
              <a:p>
                <a:pPr algn="ctr">
                  <a:defRPr b="1" i="1" sz="1100"/>
                </a:pPr>
                <a:r>
                  <a:t>2</a:t>
                </a:r>
                <a:r>
                  <a:t>차 이행 성과 점검</a:t>
                </a:r>
              </a:p>
            </p:txBody>
          </p:sp>
        </p:grpSp>
      </p:grpSp>
      <p:sp>
        <p:nvSpPr>
          <p:cNvPr id="313" name="Shape 313"/>
          <p:cNvSpPr/>
          <p:nvPr/>
        </p:nvSpPr>
        <p:spPr>
          <a:xfrm>
            <a:off x="1295414" y="3956820"/>
            <a:ext cx="3432222" cy="692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역량 교육 지원</a:t>
            </a:r>
            <a:r>
              <a:rPr b="0" sz="900"/>
              <a:t> </a:t>
            </a:r>
            <a:r>
              <a:rPr b="0" sz="900"/>
              <a:t>(</a:t>
            </a:r>
            <a:r>
              <a:rPr b="0" sz="900"/>
              <a:t>개발방법론</a:t>
            </a:r>
            <a:r>
              <a:rPr b="0" sz="900"/>
              <a:t>, </a:t>
            </a:r>
            <a:r>
              <a:rPr b="0" sz="900"/>
              <a:t>프로젝트 관리</a:t>
            </a:r>
            <a:r>
              <a:rPr b="0" sz="900"/>
              <a:t>, </a:t>
            </a:r>
            <a:r>
              <a:rPr b="0" sz="900"/>
              <a:t>품질보증 등</a:t>
            </a:r>
            <a:r>
              <a:rPr b="0" sz="900"/>
              <a:t>)</a:t>
            </a:r>
            <a:endParaRPr b="0" sz="900"/>
          </a:p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기술 요소 별 전문가 </a:t>
            </a:r>
            <a:r>
              <a:t>N/W </a:t>
            </a:r>
            <a:r>
              <a:t>구축 및 멘토링</a:t>
            </a:r>
          </a:p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신규 </a:t>
            </a:r>
            <a:r>
              <a:t>Biz. Item </a:t>
            </a:r>
            <a:r>
              <a:t>발굴 및 검증</a:t>
            </a:r>
            <a:r>
              <a:t>, </a:t>
            </a:r>
            <a:r>
              <a:t>이행 계획 수립 지원</a:t>
            </a:r>
          </a:p>
        </p:txBody>
      </p:sp>
      <p:sp>
        <p:nvSpPr>
          <p:cNvPr id="314" name="Shape 314"/>
          <p:cNvSpPr/>
          <p:nvPr/>
        </p:nvSpPr>
        <p:spPr>
          <a:xfrm>
            <a:off x="5238817" y="1785915"/>
            <a:ext cx="4345048" cy="640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사회적 기업</a:t>
            </a:r>
            <a:r>
              <a:t>, </a:t>
            </a:r>
            <a:r>
              <a:t>당사 간 </a:t>
            </a:r>
            <a:r>
              <a:t>Comm. Channel</a:t>
            </a:r>
            <a:r>
              <a:t>은 </a:t>
            </a:r>
            <a:r>
              <a:t>SKMS </a:t>
            </a:r>
            <a:r>
              <a:t>본부 담당</a:t>
            </a:r>
            <a:br/>
            <a:r>
              <a:rPr b="0" sz="1000"/>
              <a:t>(</a:t>
            </a:r>
            <a:r>
              <a:rPr b="0" sz="1000"/>
              <a:t>당사 내부 </a:t>
            </a:r>
            <a:r>
              <a:rPr b="0" sz="1000"/>
              <a:t>Comm.</a:t>
            </a:r>
            <a:r>
              <a:rPr b="0" sz="1000"/>
              <a:t>은 </a:t>
            </a:r>
            <a:r>
              <a:rPr b="0" sz="1000"/>
              <a:t>SKMS</a:t>
            </a:r>
            <a:r>
              <a:rPr b="0" sz="1000"/>
              <a:t>팀</a:t>
            </a:r>
            <a:r>
              <a:rPr b="0" sz="1000"/>
              <a:t>, </a:t>
            </a:r>
            <a:r>
              <a:rPr b="0" sz="1000"/>
              <a:t>당사 외부 </a:t>
            </a:r>
            <a:r>
              <a:rPr b="0" sz="1000"/>
              <a:t>Comm.</a:t>
            </a:r>
            <a:r>
              <a:rPr b="0" sz="1000"/>
              <a:t>은 </a:t>
            </a:r>
            <a:r>
              <a:rPr b="0" sz="1000"/>
              <a:t>Brand </a:t>
            </a:r>
            <a:r>
              <a:rPr b="0" sz="1000"/>
              <a:t>관리팀</a:t>
            </a:r>
            <a:r>
              <a:rPr b="0" sz="1000"/>
              <a:t>)</a:t>
            </a:r>
            <a:endParaRPr b="0" sz="1000"/>
          </a:p>
          <a:p>
            <a:pPr marL="88900" indent="-88900"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Biz. </a:t>
            </a:r>
            <a:r>
              <a:t>실행 지원</a:t>
            </a:r>
            <a:r>
              <a:t> </a:t>
            </a:r>
            <a:r>
              <a:t>및</a:t>
            </a:r>
            <a:r>
              <a:t> </a:t>
            </a:r>
            <a:r>
              <a:t>경영 지원 차원의 별도 지원 협의체 구성 추진</a:t>
            </a:r>
            <a:r>
              <a:t> </a:t>
            </a:r>
          </a:p>
        </p:txBody>
      </p:sp>
      <p:grpSp>
        <p:nvGrpSpPr>
          <p:cNvPr id="317" name="Group 317"/>
          <p:cNvGrpSpPr/>
          <p:nvPr/>
        </p:nvGrpSpPr>
        <p:grpSpPr>
          <a:xfrm>
            <a:off x="5208590" y="2845740"/>
            <a:ext cx="1058879" cy="1095391"/>
            <a:chOff x="0" y="0"/>
            <a:chExt cx="1058878" cy="1095390"/>
          </a:xfrm>
        </p:grpSpPr>
        <p:sp>
          <p:nvSpPr>
            <p:cNvPr id="315" name="Shape 315"/>
            <p:cNvSpPr/>
            <p:nvPr/>
          </p:nvSpPr>
          <p:spPr>
            <a:xfrm>
              <a:off x="-1" y="-1"/>
              <a:ext cx="1058880" cy="1095392"/>
            </a:xfrm>
            <a:prstGeom prst="ellipse">
              <a:avLst/>
            </a:prstGeom>
            <a:solidFill>
              <a:srgbClr val="FFC000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20000"/>
                </a:lnSpc>
                <a:defRPr b="1" sz="1000"/>
              </a:pPr>
            </a:p>
          </p:txBody>
        </p:sp>
        <p:sp>
          <p:nvSpPr>
            <p:cNvPr id="316" name="Shape 316"/>
            <p:cNvSpPr/>
            <p:nvPr/>
          </p:nvSpPr>
          <p:spPr>
            <a:xfrm>
              <a:off x="155069" y="277943"/>
              <a:ext cx="748739" cy="5395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>
                <a:lnSpc>
                  <a:spcPct val="120000"/>
                </a:lnSpc>
                <a:defRPr b="1" sz="1000"/>
              </a:pPr>
              <a:r>
                <a:t>사회적 기업</a:t>
              </a:r>
            </a:p>
            <a:p>
              <a:pPr algn="ctr">
                <a:lnSpc>
                  <a:spcPct val="120000"/>
                </a:lnSpc>
                <a:defRPr b="1" sz="1000"/>
              </a:pPr>
              <a:r>
                <a:t>(</a:t>
              </a:r>
              <a:r>
                <a:t>행복한 </a:t>
              </a:r>
              <a:r>
                <a:t>Web &amp; Media )</a:t>
              </a:r>
            </a:p>
          </p:txBody>
        </p:sp>
      </p:grpSp>
      <p:grpSp>
        <p:nvGrpSpPr>
          <p:cNvPr id="320" name="Group 320"/>
          <p:cNvGrpSpPr/>
          <p:nvPr/>
        </p:nvGrpSpPr>
        <p:grpSpPr>
          <a:xfrm>
            <a:off x="6997727" y="2489497"/>
            <a:ext cx="2519398" cy="1862165"/>
            <a:chOff x="0" y="0"/>
            <a:chExt cx="2519396" cy="1862164"/>
          </a:xfrm>
        </p:grpSpPr>
        <p:sp>
          <p:nvSpPr>
            <p:cNvPr id="318" name="Shape 318"/>
            <p:cNvSpPr/>
            <p:nvPr/>
          </p:nvSpPr>
          <p:spPr>
            <a:xfrm>
              <a:off x="0" y="-1"/>
              <a:ext cx="2519397" cy="1862166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rgbClr val="808080"/>
              </a:solidFill>
              <a:prstDash val="dash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20000"/>
                </a:lnSpc>
                <a:defRPr b="1" sz="1000"/>
              </a:pPr>
            </a:p>
          </p:txBody>
        </p:sp>
        <p:sp>
          <p:nvSpPr>
            <p:cNvPr id="319" name="Shape 319"/>
            <p:cNvSpPr/>
            <p:nvPr/>
          </p:nvSpPr>
          <p:spPr>
            <a:xfrm>
              <a:off x="0" y="-1"/>
              <a:ext cx="2519397" cy="152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20000"/>
                </a:lnSpc>
                <a:defRPr b="1" sz="1000"/>
              </a:lvl1pPr>
            </a:lstStyle>
            <a:p>
              <a:pPr/>
              <a:r>
                <a:t>SK C&amp;C</a:t>
              </a:r>
            </a:p>
          </p:txBody>
        </p:sp>
      </p:grpSp>
      <p:grpSp>
        <p:nvGrpSpPr>
          <p:cNvPr id="323" name="Group 323"/>
          <p:cNvGrpSpPr/>
          <p:nvPr/>
        </p:nvGrpSpPr>
        <p:grpSpPr>
          <a:xfrm>
            <a:off x="8385223" y="3156103"/>
            <a:ext cx="985851" cy="219079"/>
            <a:chOff x="0" y="0"/>
            <a:chExt cx="985849" cy="219078"/>
          </a:xfrm>
        </p:grpSpPr>
        <p:sp>
          <p:nvSpPr>
            <p:cNvPr id="321" name="Shape 321"/>
            <p:cNvSpPr/>
            <p:nvPr/>
          </p:nvSpPr>
          <p:spPr>
            <a:xfrm>
              <a:off x="0" y="-1"/>
              <a:ext cx="985850" cy="219080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20000"/>
                </a:lnSpc>
                <a:defRPr b="1" sz="1000"/>
              </a:pPr>
            </a:p>
          </p:txBody>
        </p:sp>
        <p:sp>
          <p:nvSpPr>
            <p:cNvPr id="322" name="Shape 322"/>
            <p:cNvSpPr/>
            <p:nvPr/>
          </p:nvSpPr>
          <p:spPr>
            <a:xfrm>
              <a:off x="0" y="28892"/>
              <a:ext cx="985850" cy="1612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>
                <a:lnSpc>
                  <a:spcPct val="120000"/>
                </a:lnSpc>
                <a:defRPr b="1" sz="1000"/>
              </a:pPr>
              <a:r>
                <a:t>사업</a:t>
              </a:r>
              <a:r>
                <a:t> </a:t>
              </a:r>
              <a:r>
                <a:t>지원 </a:t>
              </a:r>
              <a:r>
                <a:t>part</a:t>
              </a:r>
            </a:p>
          </p:txBody>
        </p:sp>
      </p:grpSp>
      <p:grpSp>
        <p:nvGrpSpPr>
          <p:cNvPr id="326" name="Group 326"/>
          <p:cNvGrpSpPr/>
          <p:nvPr/>
        </p:nvGrpSpPr>
        <p:grpSpPr>
          <a:xfrm>
            <a:off x="7216808" y="3156103"/>
            <a:ext cx="985851" cy="219079"/>
            <a:chOff x="0" y="0"/>
            <a:chExt cx="985849" cy="219078"/>
          </a:xfrm>
        </p:grpSpPr>
        <p:sp>
          <p:nvSpPr>
            <p:cNvPr id="324" name="Shape 324"/>
            <p:cNvSpPr/>
            <p:nvPr/>
          </p:nvSpPr>
          <p:spPr>
            <a:xfrm>
              <a:off x="0" y="-1"/>
              <a:ext cx="985850" cy="219080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20000"/>
                </a:lnSpc>
                <a:defRPr b="1" sz="1000"/>
              </a:pPr>
            </a:p>
          </p:txBody>
        </p:sp>
        <p:sp>
          <p:nvSpPr>
            <p:cNvPr id="325" name="Shape 325"/>
            <p:cNvSpPr/>
            <p:nvPr/>
          </p:nvSpPr>
          <p:spPr>
            <a:xfrm>
              <a:off x="0" y="28892"/>
              <a:ext cx="985850" cy="1612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>
                <a:lnSpc>
                  <a:spcPct val="120000"/>
                </a:lnSpc>
                <a:defRPr b="1" sz="1000"/>
              </a:pPr>
              <a:r>
                <a:t>경영 지원 </a:t>
              </a:r>
              <a:r>
                <a:t>part</a:t>
              </a:r>
            </a:p>
          </p:txBody>
        </p:sp>
      </p:grpSp>
      <p:sp>
        <p:nvSpPr>
          <p:cNvPr id="327" name="Shape 327"/>
          <p:cNvSpPr/>
          <p:nvPr/>
        </p:nvSpPr>
        <p:spPr>
          <a:xfrm>
            <a:off x="8385223" y="3448206"/>
            <a:ext cx="985851" cy="7330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buSzPct val="100000"/>
              <a:buFont typeface="Wingdings"/>
              <a:buChar char="▪"/>
              <a:defRPr sz="1000"/>
            </a:pPr>
            <a:r>
              <a:t> </a:t>
            </a:r>
            <a:r>
              <a:t>기술혁신센터</a:t>
            </a:r>
          </a:p>
          <a:p>
            <a:pPr>
              <a:lnSpc>
                <a:spcPct val="120000"/>
              </a:lnSpc>
              <a:buSzPct val="100000"/>
              <a:buFont typeface="Wingdings"/>
              <a:buChar char="▪"/>
              <a:defRPr sz="1000"/>
            </a:pPr>
            <a:r>
              <a:t> </a:t>
            </a:r>
            <a:r>
              <a:t>각 영업 본부</a:t>
            </a:r>
          </a:p>
          <a:p>
            <a:pPr>
              <a:lnSpc>
                <a:spcPct val="120000"/>
              </a:lnSpc>
              <a:buSzPct val="100000"/>
              <a:buFont typeface="Wingdings"/>
              <a:buChar char="▪"/>
              <a:defRPr sz="1000"/>
            </a:pPr>
            <a:r>
              <a:t> </a:t>
            </a:r>
            <a:r>
              <a:t>각 사업 본부</a:t>
            </a:r>
          </a:p>
          <a:p>
            <a:pPr>
              <a:lnSpc>
                <a:spcPct val="120000"/>
              </a:lnSpc>
              <a:buSzPct val="100000"/>
              <a:buFont typeface="Wingdings"/>
              <a:buChar char="▪"/>
              <a:defRPr sz="1000"/>
            </a:pPr>
            <a:r>
              <a:t> …</a:t>
            </a:r>
          </a:p>
        </p:txBody>
      </p:sp>
      <p:sp>
        <p:nvSpPr>
          <p:cNvPr id="328" name="Shape 328"/>
          <p:cNvSpPr/>
          <p:nvPr/>
        </p:nvSpPr>
        <p:spPr>
          <a:xfrm>
            <a:off x="7216808" y="3448206"/>
            <a:ext cx="985851" cy="741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buSzPct val="100000"/>
              <a:buFont typeface="Wingdings"/>
              <a:buChar char="▪"/>
              <a:defRPr sz="1000"/>
            </a:pPr>
            <a:r>
              <a:t> 인력</a:t>
            </a:r>
            <a:r>
              <a:t>/</a:t>
            </a:r>
            <a:r>
              <a:t>인력개발</a:t>
            </a:r>
          </a:p>
          <a:p>
            <a:pPr>
              <a:lnSpc>
                <a:spcPct val="120000"/>
              </a:lnSpc>
              <a:buSzPct val="100000"/>
              <a:buFont typeface="Wingdings"/>
              <a:buChar char="▪"/>
              <a:defRPr sz="1000"/>
            </a:pPr>
            <a:r>
              <a:t> HR</a:t>
            </a:r>
            <a:r>
              <a:t>지원</a:t>
            </a:r>
          </a:p>
          <a:p>
            <a:pPr>
              <a:lnSpc>
                <a:spcPct val="120000"/>
              </a:lnSpc>
              <a:buSzPct val="100000"/>
              <a:buFont typeface="Wingdings"/>
              <a:buChar char="▪"/>
              <a:defRPr sz="1000"/>
            </a:pPr>
            <a:r>
              <a:t> </a:t>
            </a:r>
            <a:r>
              <a:t>회계</a:t>
            </a:r>
            <a:r>
              <a:t>/</a:t>
            </a:r>
            <a:r>
              <a:t>세무</a:t>
            </a:r>
          </a:p>
          <a:p>
            <a:pPr>
              <a:lnSpc>
                <a:spcPct val="120000"/>
              </a:lnSpc>
              <a:buSzPct val="100000"/>
              <a:buFont typeface="Wingdings"/>
              <a:buChar char="▪"/>
              <a:defRPr sz="1000"/>
            </a:pPr>
            <a:r>
              <a:t> </a:t>
            </a:r>
            <a:r>
              <a:t>법무 등</a:t>
            </a:r>
          </a:p>
        </p:txBody>
      </p:sp>
      <p:grpSp>
        <p:nvGrpSpPr>
          <p:cNvPr id="331" name="Group 331"/>
          <p:cNvGrpSpPr/>
          <p:nvPr/>
        </p:nvGrpSpPr>
        <p:grpSpPr>
          <a:xfrm>
            <a:off x="7801015" y="2790972"/>
            <a:ext cx="985851" cy="219079"/>
            <a:chOff x="0" y="0"/>
            <a:chExt cx="985849" cy="219078"/>
          </a:xfrm>
        </p:grpSpPr>
        <p:sp>
          <p:nvSpPr>
            <p:cNvPr id="329" name="Shape 329"/>
            <p:cNvSpPr/>
            <p:nvPr/>
          </p:nvSpPr>
          <p:spPr>
            <a:xfrm>
              <a:off x="0" y="-1"/>
              <a:ext cx="985850" cy="219080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20000"/>
                </a:lnSpc>
                <a:defRPr b="1" sz="1000"/>
              </a:pPr>
            </a:p>
          </p:txBody>
        </p:sp>
        <p:sp>
          <p:nvSpPr>
            <p:cNvPr id="330" name="Shape 330"/>
            <p:cNvSpPr/>
            <p:nvPr/>
          </p:nvSpPr>
          <p:spPr>
            <a:xfrm>
              <a:off x="0" y="28892"/>
              <a:ext cx="985850" cy="1612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ct val="120000"/>
                </a:lnSpc>
                <a:defRPr b="1" sz="1000"/>
              </a:lvl1pPr>
            </a:lstStyle>
            <a:p>
              <a:pPr/>
              <a:r>
                <a:t>지원 협의체</a:t>
              </a:r>
            </a:p>
          </p:txBody>
        </p:sp>
      </p:grpSp>
      <p:sp>
        <p:nvSpPr>
          <p:cNvPr id="373" name="Shape 373"/>
          <p:cNvSpPr/>
          <p:nvPr/>
        </p:nvSpPr>
        <p:spPr>
          <a:xfrm>
            <a:off x="6957059" y="2899410"/>
            <a:ext cx="2087881" cy="365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972" y="0"/>
                </a:moveTo>
                <a:lnTo>
                  <a:pt x="21600" y="0"/>
                </a:lnTo>
                <a:lnTo>
                  <a:pt x="21600" y="10800"/>
                </a:lnTo>
                <a:lnTo>
                  <a:pt x="0" y="10800"/>
                </a:lnTo>
                <a:lnTo>
                  <a:pt x="0" y="21600"/>
                </a:lnTo>
                <a:lnTo>
                  <a:pt x="2628" y="21600"/>
                </a:lnTo>
              </a:path>
            </a:pathLst>
          </a:custGeom>
          <a:ln>
            <a:solidFill>
              <a:srgbClr val="808080"/>
            </a:solidFill>
          </a:ln>
        </p:spPr>
        <p:txBody>
          <a:bodyPr/>
          <a:lstStyle/>
          <a:p>
            <a:pPr/>
          </a:p>
        </p:txBody>
      </p:sp>
      <p:sp>
        <p:nvSpPr>
          <p:cNvPr id="374" name="Shape 374"/>
          <p:cNvSpPr/>
          <p:nvPr/>
        </p:nvSpPr>
        <p:spPr>
          <a:xfrm>
            <a:off x="7541259" y="2899410"/>
            <a:ext cx="2087881" cy="365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972" y="21600"/>
                </a:moveTo>
                <a:lnTo>
                  <a:pt x="21600" y="21600"/>
                </a:lnTo>
                <a:lnTo>
                  <a:pt x="21600" y="10800"/>
                </a:lnTo>
                <a:lnTo>
                  <a:pt x="0" y="10800"/>
                </a:lnTo>
                <a:lnTo>
                  <a:pt x="0" y="0"/>
                </a:lnTo>
                <a:lnTo>
                  <a:pt x="2628" y="0"/>
                </a:lnTo>
              </a:path>
            </a:pathLst>
          </a:custGeom>
          <a:ln>
            <a:solidFill>
              <a:srgbClr val="808080"/>
            </a:solidFill>
          </a:ln>
        </p:spPr>
        <p:txBody>
          <a:bodyPr/>
          <a:lstStyle/>
          <a:p>
            <a:pPr/>
          </a:p>
        </p:txBody>
      </p:sp>
      <p:sp>
        <p:nvSpPr>
          <p:cNvPr id="334" name="Shape 334"/>
          <p:cNvSpPr/>
          <p:nvPr/>
        </p:nvSpPr>
        <p:spPr>
          <a:xfrm>
            <a:off x="6260713" y="2974033"/>
            <a:ext cx="804226" cy="70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1000"/>
            </a:pPr>
            <a:r>
              <a:t>Comm. Channel</a:t>
            </a:r>
          </a:p>
          <a:p>
            <a:pPr algn="ctr">
              <a:defRPr b="1" sz="1000"/>
            </a:pPr>
          </a:p>
          <a:p>
            <a:pPr algn="ctr">
              <a:defRPr b="1" sz="1000"/>
            </a:pPr>
            <a:r>
              <a:t>SKMS</a:t>
            </a:r>
            <a:r>
              <a:t>본부</a:t>
            </a:r>
          </a:p>
        </p:txBody>
      </p:sp>
      <p:sp>
        <p:nvSpPr>
          <p:cNvPr id="335" name="Shape 335"/>
          <p:cNvSpPr/>
          <p:nvPr/>
        </p:nvSpPr>
        <p:spPr>
          <a:xfrm>
            <a:off x="6115129" y="3411693"/>
            <a:ext cx="1022364" cy="1588"/>
          </a:xfrm>
          <a:prstGeom prst="line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36" name="Shape 336"/>
          <p:cNvSpPr/>
          <p:nvPr/>
        </p:nvSpPr>
        <p:spPr>
          <a:xfrm>
            <a:off x="5353113" y="4397543"/>
            <a:ext cx="4084700" cy="252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/>
            </a:pPr>
            <a:r>
              <a:t>* </a:t>
            </a:r>
            <a:r>
              <a:t>세부</a:t>
            </a:r>
            <a:r>
              <a:t> </a:t>
            </a:r>
            <a:r>
              <a:t>협의체 구성안은 법인 설립 및 사회적 기업 협의 후 구체화</a:t>
            </a:r>
          </a:p>
        </p:txBody>
      </p:sp>
      <p:grpSp>
        <p:nvGrpSpPr>
          <p:cNvPr id="339" name="Group 339"/>
          <p:cNvGrpSpPr/>
          <p:nvPr/>
        </p:nvGrpSpPr>
        <p:grpSpPr>
          <a:xfrm>
            <a:off x="309811" y="2808278"/>
            <a:ext cx="218831" cy="217455"/>
            <a:chOff x="0" y="0"/>
            <a:chExt cx="218830" cy="217453"/>
          </a:xfrm>
        </p:grpSpPr>
        <p:sp>
          <p:nvSpPr>
            <p:cNvPr id="337" name="Shape 337"/>
            <p:cNvSpPr/>
            <p:nvPr/>
          </p:nvSpPr>
          <p:spPr>
            <a:xfrm>
              <a:off x="-1" y="0"/>
              <a:ext cx="218832" cy="217454"/>
            </a:xfrm>
            <a:prstGeom prst="ellipse">
              <a:avLst/>
            </a:prstGeom>
            <a:solidFill>
              <a:srgbClr val="FFFFFF"/>
            </a:solidFill>
            <a:ln w="1905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i="1" sz="1000"/>
              </a:pPr>
            </a:p>
          </p:txBody>
        </p:sp>
        <p:sp>
          <p:nvSpPr>
            <p:cNvPr id="338" name="Shape 338"/>
            <p:cNvSpPr/>
            <p:nvPr/>
          </p:nvSpPr>
          <p:spPr>
            <a:xfrm>
              <a:off x="32046" y="32527"/>
              <a:ext cx="154738" cy="152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b="1" i="1" sz="1000"/>
              </a:lvl1pPr>
            </a:lstStyle>
            <a:p>
              <a:pPr/>
              <a:r>
                <a:t>2</a:t>
              </a:r>
            </a:p>
          </p:txBody>
        </p:sp>
      </p:grpSp>
      <p:grpSp>
        <p:nvGrpSpPr>
          <p:cNvPr id="342" name="Group 342"/>
          <p:cNvGrpSpPr/>
          <p:nvPr/>
        </p:nvGrpSpPr>
        <p:grpSpPr>
          <a:xfrm>
            <a:off x="309811" y="3830642"/>
            <a:ext cx="218831" cy="217455"/>
            <a:chOff x="0" y="0"/>
            <a:chExt cx="218830" cy="217453"/>
          </a:xfrm>
        </p:grpSpPr>
        <p:sp>
          <p:nvSpPr>
            <p:cNvPr id="340" name="Shape 340"/>
            <p:cNvSpPr/>
            <p:nvPr/>
          </p:nvSpPr>
          <p:spPr>
            <a:xfrm>
              <a:off x="-1" y="0"/>
              <a:ext cx="218832" cy="217454"/>
            </a:xfrm>
            <a:prstGeom prst="ellipse">
              <a:avLst/>
            </a:prstGeom>
            <a:solidFill>
              <a:srgbClr val="FFFFFF"/>
            </a:solidFill>
            <a:ln w="1905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i="1" sz="1000"/>
              </a:pPr>
            </a:p>
          </p:txBody>
        </p:sp>
        <p:sp>
          <p:nvSpPr>
            <p:cNvPr id="341" name="Shape 341"/>
            <p:cNvSpPr/>
            <p:nvPr/>
          </p:nvSpPr>
          <p:spPr>
            <a:xfrm>
              <a:off x="32046" y="32527"/>
              <a:ext cx="154738" cy="152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b="1" i="1" sz="1000"/>
              </a:lvl1pPr>
            </a:lstStyle>
            <a:p>
              <a:pPr/>
              <a:r>
                <a:t>3</a:t>
              </a:r>
            </a:p>
          </p:txBody>
        </p:sp>
      </p:grpSp>
      <p:grpSp>
        <p:nvGrpSpPr>
          <p:cNvPr id="345" name="Group 345"/>
          <p:cNvGrpSpPr/>
          <p:nvPr/>
        </p:nvGrpSpPr>
        <p:grpSpPr>
          <a:xfrm>
            <a:off x="309811" y="1823240"/>
            <a:ext cx="218831" cy="217455"/>
            <a:chOff x="0" y="0"/>
            <a:chExt cx="218830" cy="217453"/>
          </a:xfrm>
        </p:grpSpPr>
        <p:sp>
          <p:nvSpPr>
            <p:cNvPr id="343" name="Shape 343"/>
            <p:cNvSpPr/>
            <p:nvPr/>
          </p:nvSpPr>
          <p:spPr>
            <a:xfrm>
              <a:off x="-1" y="0"/>
              <a:ext cx="218832" cy="217454"/>
            </a:xfrm>
            <a:prstGeom prst="ellipse">
              <a:avLst/>
            </a:prstGeom>
            <a:solidFill>
              <a:srgbClr val="FFFFFF"/>
            </a:solidFill>
            <a:ln w="1905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i="1" sz="1000"/>
              </a:pPr>
            </a:p>
          </p:txBody>
        </p:sp>
        <p:sp>
          <p:nvSpPr>
            <p:cNvPr id="344" name="Shape 344"/>
            <p:cNvSpPr/>
            <p:nvPr/>
          </p:nvSpPr>
          <p:spPr>
            <a:xfrm>
              <a:off x="32046" y="32527"/>
              <a:ext cx="154738" cy="152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b="1" i="1" sz="1000"/>
              </a:lvl1pPr>
            </a:lstStyle>
            <a:p>
              <a:pPr/>
              <a:r>
                <a:t>1</a:t>
              </a:r>
            </a:p>
          </p:txBody>
        </p:sp>
      </p:grpSp>
      <p:grpSp>
        <p:nvGrpSpPr>
          <p:cNvPr id="348" name="Group 348"/>
          <p:cNvGrpSpPr/>
          <p:nvPr/>
        </p:nvGrpSpPr>
        <p:grpSpPr>
          <a:xfrm>
            <a:off x="5203825" y="1497307"/>
            <a:ext cx="214315" cy="269241"/>
            <a:chOff x="0" y="0"/>
            <a:chExt cx="214314" cy="269240"/>
          </a:xfrm>
        </p:grpSpPr>
        <p:sp>
          <p:nvSpPr>
            <p:cNvPr id="346" name="Shape 346"/>
            <p:cNvSpPr/>
            <p:nvPr/>
          </p:nvSpPr>
          <p:spPr>
            <a:xfrm>
              <a:off x="0" y="27462"/>
              <a:ext cx="214315" cy="214315"/>
            </a:xfrm>
            <a:prstGeom prst="rect">
              <a:avLst/>
            </a:prstGeom>
            <a:gradFill flip="none" rotWithShape="1">
              <a:gsLst>
                <a:gs pos="0">
                  <a:srgbClr val="BABABA"/>
                </a:gs>
                <a:gs pos="35000">
                  <a:srgbClr val="CFCFCF"/>
                </a:gs>
                <a:gs pos="100000">
                  <a:srgbClr val="EDEDED"/>
                </a:gs>
              </a:gsLst>
              <a:lin ang="16200000" scaled="0"/>
            </a:gradFill>
            <a:ln w="9525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1200"/>
              </a:pPr>
            </a:p>
          </p:txBody>
        </p:sp>
        <p:sp>
          <p:nvSpPr>
            <p:cNvPr id="347" name="Shape 347"/>
            <p:cNvSpPr/>
            <p:nvPr/>
          </p:nvSpPr>
          <p:spPr>
            <a:xfrm>
              <a:off x="0" y="-1"/>
              <a:ext cx="214315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 sz="1200"/>
              </a:lvl1pPr>
            </a:lstStyle>
            <a:p>
              <a:pPr/>
              <a:r>
                <a:t>A</a:t>
              </a:r>
            </a:p>
          </p:txBody>
        </p:sp>
      </p:grpSp>
      <p:sp>
        <p:nvSpPr>
          <p:cNvPr id="349" name="Shape 349"/>
          <p:cNvSpPr/>
          <p:nvPr/>
        </p:nvSpPr>
        <p:spPr>
          <a:xfrm>
            <a:off x="5427669" y="4706954"/>
            <a:ext cx="4056122" cy="319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1400"/>
            </a:pPr>
            <a:r>
              <a:t>당사</a:t>
            </a:r>
            <a:r>
              <a:t> </a:t>
            </a:r>
            <a:r>
              <a:t>인력 파견</a:t>
            </a:r>
          </a:p>
        </p:txBody>
      </p:sp>
      <p:grpSp>
        <p:nvGrpSpPr>
          <p:cNvPr id="352" name="Group 352"/>
          <p:cNvGrpSpPr/>
          <p:nvPr/>
        </p:nvGrpSpPr>
        <p:grpSpPr>
          <a:xfrm>
            <a:off x="5203825" y="4720768"/>
            <a:ext cx="214315" cy="269241"/>
            <a:chOff x="0" y="0"/>
            <a:chExt cx="214314" cy="269240"/>
          </a:xfrm>
        </p:grpSpPr>
        <p:sp>
          <p:nvSpPr>
            <p:cNvPr id="350" name="Shape 350"/>
            <p:cNvSpPr/>
            <p:nvPr/>
          </p:nvSpPr>
          <p:spPr>
            <a:xfrm>
              <a:off x="0" y="27462"/>
              <a:ext cx="214315" cy="214315"/>
            </a:xfrm>
            <a:prstGeom prst="rect">
              <a:avLst/>
            </a:prstGeom>
            <a:gradFill flip="none" rotWithShape="1">
              <a:gsLst>
                <a:gs pos="0">
                  <a:srgbClr val="BABABA"/>
                </a:gs>
                <a:gs pos="35000">
                  <a:srgbClr val="CFCFCF"/>
                </a:gs>
                <a:gs pos="100000">
                  <a:srgbClr val="EDEDED"/>
                </a:gs>
              </a:gsLst>
              <a:lin ang="16200000" scaled="0"/>
            </a:gradFill>
            <a:ln w="9525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1200"/>
              </a:pPr>
            </a:p>
          </p:txBody>
        </p:sp>
        <p:sp>
          <p:nvSpPr>
            <p:cNvPr id="351" name="Shape 351"/>
            <p:cNvSpPr/>
            <p:nvPr/>
          </p:nvSpPr>
          <p:spPr>
            <a:xfrm>
              <a:off x="0" y="-1"/>
              <a:ext cx="214315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 sz="1200"/>
              </a:lvl1pPr>
            </a:lstStyle>
            <a:p>
              <a:pPr/>
              <a:r>
                <a:t>B</a:t>
              </a:r>
            </a:p>
          </p:txBody>
        </p:sp>
      </p:grpSp>
      <p:sp>
        <p:nvSpPr>
          <p:cNvPr id="353" name="Shape 353"/>
          <p:cNvSpPr/>
          <p:nvPr/>
        </p:nvSpPr>
        <p:spPr>
          <a:xfrm>
            <a:off x="5097462" y="1384271"/>
            <a:ext cx="4535488" cy="5140354"/>
          </a:xfrm>
          <a:prstGeom prst="rect">
            <a:avLst/>
          </a:prstGeom>
          <a:ln>
            <a:solidFill>
              <a:srgbClr val="808080"/>
            </a:solidFill>
          </a:ln>
        </p:spPr>
        <p:txBody>
          <a:bodyPr lIns="45719" rIns="45719"/>
          <a:lstStyle/>
          <a:p>
            <a:pPr algn="ctr">
              <a:defRPr sz="1100"/>
            </a:pPr>
          </a:p>
        </p:txBody>
      </p:sp>
      <p:sp>
        <p:nvSpPr>
          <p:cNvPr id="354" name="Shape 354"/>
          <p:cNvSpPr/>
          <p:nvPr/>
        </p:nvSpPr>
        <p:spPr>
          <a:xfrm rot="16200000">
            <a:off x="2349487" y="3776648"/>
            <a:ext cx="5140353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124" y="0"/>
                </a:lnTo>
                <a:lnTo>
                  <a:pt x="20476" y="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A6A6A6"/>
              </a:gs>
              <a:gs pos="60000">
                <a:srgbClr val="A6A6A6">
                  <a:alpha val="39000"/>
                </a:srgbClr>
              </a:gs>
              <a:gs pos="100000">
                <a:srgbClr val="FFFFFF"/>
              </a:gs>
            </a:gsLst>
            <a:lin ang="16200000"/>
          </a:gradFill>
          <a:ln w="12700">
            <a:miter lim="400000"/>
          </a:ln>
        </p:spPr>
        <p:txBody>
          <a:bodyPr lIns="45719" rIns="45719"/>
          <a:lstStyle/>
          <a:p>
            <a:pPr algn="ctr">
              <a:defRPr sz="1100"/>
            </a:pPr>
          </a:p>
        </p:txBody>
      </p:sp>
      <p:grpSp>
        <p:nvGrpSpPr>
          <p:cNvPr id="357" name="Group 357"/>
          <p:cNvGrpSpPr/>
          <p:nvPr/>
        </p:nvGrpSpPr>
        <p:grpSpPr>
          <a:xfrm>
            <a:off x="5208590" y="5064202"/>
            <a:ext cx="493724" cy="839800"/>
            <a:chOff x="0" y="0"/>
            <a:chExt cx="493723" cy="839799"/>
          </a:xfrm>
        </p:grpSpPr>
        <p:sp>
          <p:nvSpPr>
            <p:cNvPr id="355" name="Shape 355"/>
            <p:cNvSpPr/>
            <p:nvPr/>
          </p:nvSpPr>
          <p:spPr>
            <a:xfrm>
              <a:off x="-1" y="-1"/>
              <a:ext cx="493725" cy="839801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6" name="Shape 356"/>
            <p:cNvSpPr/>
            <p:nvPr/>
          </p:nvSpPr>
          <p:spPr>
            <a:xfrm>
              <a:off x="-1" y="337349"/>
              <a:ext cx="493725" cy="165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ct val="150000"/>
                </a:lnSpc>
                <a:defRPr b="1" sz="1100"/>
              </a:lvl1pPr>
            </a:lstStyle>
            <a:p>
              <a:pPr/>
              <a:r>
                <a:t>역할</a:t>
              </a:r>
            </a:p>
          </p:txBody>
        </p:sp>
      </p:grpSp>
      <p:grpSp>
        <p:nvGrpSpPr>
          <p:cNvPr id="360" name="Group 360"/>
          <p:cNvGrpSpPr/>
          <p:nvPr/>
        </p:nvGrpSpPr>
        <p:grpSpPr>
          <a:xfrm>
            <a:off x="5811854" y="5062385"/>
            <a:ext cx="3705272" cy="843433"/>
            <a:chOff x="0" y="0"/>
            <a:chExt cx="3705271" cy="843431"/>
          </a:xfrm>
        </p:grpSpPr>
        <p:sp>
          <p:nvSpPr>
            <p:cNvPr id="358" name="Shape 358"/>
            <p:cNvSpPr/>
            <p:nvPr/>
          </p:nvSpPr>
          <p:spPr>
            <a:xfrm>
              <a:off x="0" y="1816"/>
              <a:ext cx="3705272" cy="839800"/>
            </a:xfrm>
            <a:prstGeom prst="rect">
              <a:avLst/>
            </a:prstGeom>
            <a:noFill/>
            <a:ln w="9525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10000"/>
                </a:lnSpc>
                <a:defRPr b="1" sz="1100"/>
              </a:pPr>
            </a:p>
          </p:txBody>
        </p:sp>
        <p:sp>
          <p:nvSpPr>
            <p:cNvPr id="359" name="Shape 359"/>
            <p:cNvSpPr/>
            <p:nvPr/>
          </p:nvSpPr>
          <p:spPr>
            <a:xfrm>
              <a:off x="0" y="-1"/>
              <a:ext cx="3705272" cy="843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lnSpc>
                  <a:spcPct val="110000"/>
                </a:lnSpc>
                <a:buSzPct val="100000"/>
                <a:buFont typeface="Wingdings"/>
                <a:buChar char="▪"/>
                <a:defRPr b="1" sz="1100"/>
              </a:pPr>
              <a:r>
                <a:t> 출연금 사용 및 비용 통제</a:t>
              </a:r>
            </a:p>
            <a:p>
              <a:pPr>
                <a:lnSpc>
                  <a:spcPct val="110000"/>
                </a:lnSpc>
                <a:buSzPct val="100000"/>
                <a:buFont typeface="Wingdings"/>
                <a:buChar char="▪"/>
                <a:defRPr b="1" sz="1100"/>
              </a:pPr>
              <a:r>
                <a:t> </a:t>
              </a:r>
              <a:r>
                <a:t>당사와 사회적 기업 간 </a:t>
              </a:r>
              <a:r>
                <a:t>Contact Point</a:t>
              </a:r>
            </a:p>
            <a:p>
              <a:pPr>
                <a:lnSpc>
                  <a:spcPct val="110000"/>
                </a:lnSpc>
                <a:buSzPct val="100000"/>
                <a:buFont typeface="Wingdings"/>
                <a:buChar char="▪"/>
                <a:defRPr b="1" sz="1100"/>
              </a:pPr>
              <a:r>
                <a:t> </a:t>
              </a:r>
              <a:r>
                <a:t>사회적 기업 주요 </a:t>
              </a:r>
              <a:r>
                <a:t>issue </a:t>
              </a:r>
              <a:r>
                <a:t>파악 및 해결 지원</a:t>
              </a:r>
            </a:p>
            <a:p>
              <a:pPr>
                <a:lnSpc>
                  <a:spcPct val="110000"/>
                </a:lnSpc>
                <a:buSzPct val="100000"/>
                <a:buFont typeface="Wingdings"/>
                <a:buChar char="▪"/>
                <a:defRPr b="1" sz="1100"/>
              </a:pPr>
              <a:r>
                <a:t> </a:t>
              </a:r>
              <a:r>
                <a:t>OS, SI </a:t>
              </a:r>
              <a:r>
                <a:t>사업 대상 내부 물량 확보</a:t>
              </a:r>
              <a:r>
                <a:t>, </a:t>
              </a:r>
              <a:r>
                <a:t>외부 수주 지원 등</a:t>
              </a:r>
            </a:p>
          </p:txBody>
        </p:sp>
      </p:grpSp>
      <p:grpSp>
        <p:nvGrpSpPr>
          <p:cNvPr id="363" name="Group 363"/>
          <p:cNvGrpSpPr/>
          <p:nvPr/>
        </p:nvGrpSpPr>
        <p:grpSpPr>
          <a:xfrm>
            <a:off x="5208590" y="5940514"/>
            <a:ext cx="493724" cy="446040"/>
            <a:chOff x="0" y="0"/>
            <a:chExt cx="493723" cy="446039"/>
          </a:xfrm>
        </p:grpSpPr>
        <p:sp>
          <p:nvSpPr>
            <p:cNvPr id="361" name="Shape 361"/>
            <p:cNvSpPr/>
            <p:nvPr/>
          </p:nvSpPr>
          <p:spPr>
            <a:xfrm>
              <a:off x="-1" y="-1"/>
              <a:ext cx="493725" cy="446041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b="1" sz="1100"/>
              </a:pPr>
            </a:p>
          </p:txBody>
        </p:sp>
        <p:sp>
          <p:nvSpPr>
            <p:cNvPr id="362" name="Shape 362"/>
            <p:cNvSpPr/>
            <p:nvPr/>
          </p:nvSpPr>
          <p:spPr>
            <a:xfrm>
              <a:off x="-1" y="140469"/>
              <a:ext cx="493725" cy="165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ct val="150000"/>
                </a:lnSpc>
                <a:defRPr b="1" sz="1100"/>
              </a:lvl1pPr>
            </a:lstStyle>
            <a:p>
              <a:pPr/>
              <a:r>
                <a:t>선발</a:t>
              </a:r>
            </a:p>
          </p:txBody>
        </p:sp>
      </p:grpSp>
      <p:grpSp>
        <p:nvGrpSpPr>
          <p:cNvPr id="366" name="Group 366"/>
          <p:cNvGrpSpPr/>
          <p:nvPr/>
        </p:nvGrpSpPr>
        <p:grpSpPr>
          <a:xfrm>
            <a:off x="5811854" y="5934187"/>
            <a:ext cx="3705272" cy="458693"/>
            <a:chOff x="0" y="0"/>
            <a:chExt cx="3705271" cy="458691"/>
          </a:xfrm>
        </p:grpSpPr>
        <p:sp>
          <p:nvSpPr>
            <p:cNvPr id="364" name="Shape 364"/>
            <p:cNvSpPr/>
            <p:nvPr/>
          </p:nvSpPr>
          <p:spPr>
            <a:xfrm>
              <a:off x="0" y="6326"/>
              <a:ext cx="3705272" cy="446040"/>
            </a:xfrm>
            <a:prstGeom prst="rect">
              <a:avLst/>
            </a:prstGeom>
            <a:noFill/>
            <a:ln w="9525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10000"/>
                </a:lnSpc>
                <a:defRPr b="1" sz="1100"/>
              </a:pPr>
            </a:p>
          </p:txBody>
        </p:sp>
        <p:sp>
          <p:nvSpPr>
            <p:cNvPr id="365" name="Shape 365"/>
            <p:cNvSpPr/>
            <p:nvPr/>
          </p:nvSpPr>
          <p:spPr>
            <a:xfrm>
              <a:off x="0" y="0"/>
              <a:ext cx="3705272" cy="4586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lnSpc>
                  <a:spcPct val="110000"/>
                </a:lnSpc>
                <a:buSzPct val="100000"/>
                <a:buFont typeface="Wingdings"/>
                <a:buChar char="▪"/>
                <a:defRPr b="1" sz="1100"/>
              </a:pPr>
              <a:r>
                <a:t> </a:t>
              </a:r>
              <a:r>
                <a:t>Full Time, 1</a:t>
              </a:r>
              <a:r>
                <a:t>년 기간 </a:t>
              </a:r>
              <a:r>
                <a:t>(</a:t>
              </a:r>
              <a:r>
                <a:t>필요 시 연장</a:t>
              </a:r>
              <a:r>
                <a:t>)</a:t>
              </a:r>
              <a:endParaRPr>
                <a:solidFill>
                  <a:srgbClr val="FFFFFF"/>
                </a:solidFill>
              </a:endParaRPr>
            </a:p>
            <a:p>
              <a:pPr>
                <a:lnSpc>
                  <a:spcPct val="110000"/>
                </a:lnSpc>
                <a:buSzPct val="100000"/>
                <a:buFont typeface="Wingdings"/>
                <a:buChar char="▪"/>
                <a:defRPr b="1" sz="1100"/>
              </a:pPr>
              <a:r>
                <a:t> SKMS </a:t>
              </a:r>
              <a:r>
                <a:t>본부 내 선발</a:t>
              </a:r>
              <a:r>
                <a:t> </a:t>
              </a:r>
              <a:r>
                <a:t>혹은 사내 공모 추진 예정</a:t>
              </a:r>
            </a:p>
          </p:txBody>
        </p:sp>
      </p:grpSp>
      <p:grpSp>
        <p:nvGrpSpPr>
          <p:cNvPr id="369" name="Group 369"/>
          <p:cNvGrpSpPr/>
          <p:nvPr/>
        </p:nvGrpSpPr>
        <p:grpSpPr>
          <a:xfrm>
            <a:off x="322134" y="5692806"/>
            <a:ext cx="474670" cy="474670"/>
            <a:chOff x="0" y="0"/>
            <a:chExt cx="474668" cy="474668"/>
          </a:xfrm>
        </p:grpSpPr>
        <p:sp>
          <p:nvSpPr>
            <p:cNvPr id="367" name="Shape 367"/>
            <p:cNvSpPr/>
            <p:nvPr/>
          </p:nvSpPr>
          <p:spPr>
            <a:xfrm>
              <a:off x="0" y="0"/>
              <a:ext cx="474669" cy="474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7971" y="0"/>
                  </a:lnTo>
                  <a:lnTo>
                    <a:pt x="21600" y="10800"/>
                  </a:lnTo>
                  <a:lnTo>
                    <a:pt x="17971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DD9C3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20000"/>
                </a:lnSpc>
                <a:defRPr b="1" sz="1000"/>
              </a:pPr>
            </a:p>
          </p:txBody>
        </p:sp>
        <p:sp>
          <p:nvSpPr>
            <p:cNvPr id="368" name="Shape 368"/>
            <p:cNvSpPr/>
            <p:nvPr/>
          </p:nvSpPr>
          <p:spPr>
            <a:xfrm>
              <a:off x="0" y="161134"/>
              <a:ext cx="434799" cy="152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ct val="120000"/>
                </a:lnSpc>
                <a:defRPr b="1" sz="1000"/>
              </a:lvl1pPr>
            </a:lstStyle>
            <a:p>
              <a:pPr/>
              <a:r>
                <a:t>대응</a:t>
              </a:r>
            </a:p>
          </p:txBody>
        </p:sp>
      </p:grpSp>
      <p:sp>
        <p:nvSpPr>
          <p:cNvPr id="370" name="Shape 370"/>
          <p:cNvSpPr/>
          <p:nvPr/>
        </p:nvSpPr>
        <p:spPr>
          <a:xfrm>
            <a:off x="206310" y="5145111"/>
            <a:ext cx="4460872" cy="1064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ts val="200"/>
              </a:spcBef>
              <a:defRPr b="1" sz="1100"/>
            </a:pPr>
            <a:r>
              <a:t>- </a:t>
            </a:r>
            <a:r>
              <a:t>시장 미성숙</a:t>
            </a:r>
            <a:r>
              <a:t>, </a:t>
            </a:r>
            <a:r>
              <a:t>미개발로 인한 시장 창출 실패 </a:t>
            </a:r>
            <a:r>
              <a:rPr sz="900"/>
              <a:t>(</a:t>
            </a:r>
            <a:r>
              <a:rPr sz="900"/>
              <a:t>웹접근성 등</a:t>
            </a:r>
            <a:r>
              <a:rPr sz="900"/>
              <a:t>)</a:t>
            </a:r>
          </a:p>
          <a:p>
            <a:pPr>
              <a:spcBef>
                <a:spcPts val="500"/>
              </a:spcBef>
              <a:defRPr b="1" sz="1100"/>
            </a:pPr>
            <a:r>
              <a:t>   </a:t>
            </a:r>
            <a:r>
              <a:rPr b="0"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t>수익 사업의 매출 창출 어려울 경우</a:t>
            </a:r>
            <a:br/>
            <a:endParaRPr sz="500"/>
          </a:p>
          <a:p>
            <a:pPr>
              <a:spcBef>
                <a:spcPts val="200"/>
              </a:spcBef>
              <a:defRPr b="1" sz="1100"/>
            </a:pPr>
            <a:r>
              <a:t>            - </a:t>
            </a:r>
            <a:r>
              <a:t>연간 경영목표 </a:t>
            </a:r>
            <a:r>
              <a:t>Hurdle</a:t>
            </a:r>
            <a:r>
              <a:t>과 추가 인력 고용 및 공익사업 </a:t>
            </a:r>
            <a:br/>
            <a:r>
              <a:t>              </a:t>
            </a:r>
            <a:r>
              <a:t>규모를 연계하여 실행 </a:t>
            </a:r>
          </a:p>
          <a:p>
            <a:pPr>
              <a:spcBef>
                <a:spcPts val="200"/>
              </a:spcBef>
              <a:defRPr b="1" sz="1100"/>
            </a:pPr>
            <a:r>
              <a:t>            - </a:t>
            </a:r>
            <a:r>
              <a:t>당사 </a:t>
            </a:r>
            <a:r>
              <a:t>Value Chain </a:t>
            </a:r>
            <a:r>
              <a:t>내 물량 추가 지원 추진</a:t>
            </a:r>
          </a:p>
        </p:txBody>
      </p:sp>
      <p:sp>
        <p:nvSpPr>
          <p:cNvPr id="371" name="Shape 371"/>
          <p:cNvSpPr/>
          <p:nvPr/>
        </p:nvSpPr>
        <p:spPr>
          <a:xfrm>
            <a:off x="242822" y="4816493"/>
            <a:ext cx="4248151" cy="32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1400"/>
            </a:pPr>
            <a:r>
              <a:t>■ </a:t>
            </a:r>
            <a:r>
              <a:t>Biz. Model </a:t>
            </a:r>
            <a:r>
              <a:t>실패 시</a:t>
            </a:r>
          </a:p>
        </p:txBody>
      </p:sp>
      <p:sp>
        <p:nvSpPr>
          <p:cNvPr id="372" name="Shape 372"/>
          <p:cNvSpPr/>
          <p:nvPr/>
        </p:nvSpPr>
        <p:spPr>
          <a:xfrm>
            <a:off x="273050" y="5620870"/>
            <a:ext cx="4351335" cy="692657"/>
          </a:xfrm>
          <a:prstGeom prst="rect">
            <a:avLst/>
          </a:prstGeom>
          <a:ln w="12700">
            <a:solidFill>
              <a:srgbClr val="808080"/>
            </a:solidFill>
          </a:ln>
        </p:spPr>
        <p:txBody>
          <a:bodyPr lIns="45719" rIns="45719"/>
          <a:lstStyle/>
          <a:p>
            <a:pPr algn="ctr">
              <a:defRPr sz="11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/>
        </p:nvSpPr>
        <p:spPr>
          <a:xfrm>
            <a:off x="2524107" y="2285992"/>
            <a:ext cx="4953001" cy="1255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spcBef>
                <a:spcPts val="500"/>
              </a:spcBef>
              <a:defRPr b="1" sz="1600"/>
            </a:pPr>
            <a:r>
              <a:t>[</a:t>
            </a:r>
            <a:r>
              <a:t>첨부</a:t>
            </a:r>
            <a:r>
              <a:t>]  </a:t>
            </a:r>
          </a:p>
          <a:p>
            <a:pPr marL="342900" indent="-342900">
              <a:spcBef>
                <a:spcPts val="600"/>
              </a:spcBef>
              <a:defRPr b="1" sz="1600"/>
            </a:pPr>
          </a:p>
          <a:p>
            <a:pPr marL="342900" indent="-342900">
              <a:spcBef>
                <a:spcPts val="500"/>
              </a:spcBef>
              <a:buSzPct val="100000"/>
              <a:buAutoNum type="arabicPeriod" startAt="1"/>
              <a:defRPr b="1" sz="1400"/>
            </a:pPr>
            <a:r>
              <a:t>향후 추진 일정</a:t>
            </a:r>
          </a:p>
          <a:p>
            <a:pPr marL="342900" indent="-342900">
              <a:spcBef>
                <a:spcPts val="500"/>
              </a:spcBef>
              <a:buSzPct val="100000"/>
              <a:buAutoNum type="arabicPeriod" startAt="1"/>
              <a:defRPr b="1" sz="1400"/>
            </a:pPr>
            <a:r>
              <a:t>일정 계획에 따른 투자금 사용 계획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type="title"/>
          </p:nvPr>
        </p:nvSpPr>
        <p:spPr>
          <a:xfrm>
            <a:off x="238092" y="214289"/>
            <a:ext cx="9429816" cy="368282"/>
          </a:xfrm>
          <a:prstGeom prst="rect">
            <a:avLst/>
          </a:prstGeom>
        </p:spPr>
        <p:txBody>
          <a:bodyPr/>
          <a:lstStyle/>
          <a:p>
            <a:pPr/>
            <a:r>
              <a:t>[</a:t>
            </a:r>
            <a:r>
              <a:t>첨부 </a:t>
            </a:r>
            <a:r>
              <a:t>1] </a:t>
            </a:r>
            <a:r>
              <a:t>향후 추진 일정</a:t>
            </a:r>
          </a:p>
        </p:txBody>
      </p:sp>
      <p:sp>
        <p:nvSpPr>
          <p:cNvPr id="379" name="Shape 379"/>
          <p:cNvSpPr/>
          <p:nvPr>
            <p:ph type="body" sz="quarter" idx="1"/>
          </p:nvPr>
        </p:nvSpPr>
        <p:spPr>
          <a:xfrm>
            <a:off x="273050" y="617498"/>
            <a:ext cx="9359900" cy="571504"/>
          </a:xfrm>
          <a:prstGeom prst="rect">
            <a:avLst/>
          </a:prstGeom>
        </p:spPr>
        <p:txBody>
          <a:bodyPr/>
          <a:lstStyle/>
          <a:p>
            <a:pPr/>
            <a:r>
              <a:t>법률</a:t>
            </a:r>
            <a:r>
              <a:t>/</a:t>
            </a:r>
            <a:r>
              <a:t>행정 실무</a:t>
            </a:r>
            <a:r>
              <a:t>, </a:t>
            </a:r>
            <a:r>
              <a:t>사무소 설치</a:t>
            </a:r>
            <a:r>
              <a:t>, </a:t>
            </a:r>
            <a:r>
              <a:t>행사 및 </a:t>
            </a:r>
            <a:r>
              <a:t>Comm. </a:t>
            </a:r>
            <a:r>
              <a:t>차원의</a:t>
            </a:r>
            <a:r>
              <a:t> </a:t>
            </a:r>
            <a:r>
              <a:t>대표 </a:t>
            </a:r>
            <a:r>
              <a:t>Activity</a:t>
            </a:r>
            <a:r>
              <a:t>를 도출하고 중단 없는 실행을 통해 금년 내 사회적 기업 법인 설립을 마무리하고 사업을 개시하겠음</a:t>
            </a:r>
            <a:r>
              <a:t>.</a:t>
            </a:r>
          </a:p>
        </p:txBody>
      </p:sp>
      <p:sp>
        <p:nvSpPr>
          <p:cNvPr id="380" name="Shape 380"/>
          <p:cNvSpPr/>
          <p:nvPr>
            <p:ph type="sldNum" sz="quarter" idx="2"/>
          </p:nvPr>
        </p:nvSpPr>
        <p:spPr>
          <a:xfrm>
            <a:off x="9665072" y="6576080"/>
            <a:ext cx="217151" cy="218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1" name="Shape 381"/>
          <p:cNvSpPr/>
          <p:nvPr/>
        </p:nvSpPr>
        <p:spPr>
          <a:xfrm>
            <a:off x="915610" y="1954562"/>
            <a:ext cx="1761282" cy="26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i="1" sz="1100">
                <a:ln w="12700">
                  <a:solidFill>
                    <a:srgbClr val="000000"/>
                  </a:solidFill>
                </a:ln>
              </a:defRPr>
            </a:pPr>
            <a:r>
              <a:t>10</a:t>
            </a:r>
            <a:r>
              <a:t>월</a:t>
            </a:r>
          </a:p>
        </p:txBody>
      </p:sp>
      <p:sp>
        <p:nvSpPr>
          <p:cNvPr id="382" name="Shape 382"/>
          <p:cNvSpPr/>
          <p:nvPr/>
        </p:nvSpPr>
        <p:spPr>
          <a:xfrm>
            <a:off x="2820115" y="1954562"/>
            <a:ext cx="1761282" cy="26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i="1" sz="1100">
                <a:ln w="12700">
                  <a:solidFill>
                    <a:srgbClr val="000000"/>
                  </a:solidFill>
                </a:ln>
              </a:defRPr>
            </a:pPr>
            <a:r>
              <a:t>11</a:t>
            </a:r>
            <a:r>
              <a:t>월</a:t>
            </a:r>
          </a:p>
        </p:txBody>
      </p:sp>
      <p:sp>
        <p:nvSpPr>
          <p:cNvPr id="383" name="Shape 383"/>
          <p:cNvSpPr/>
          <p:nvPr/>
        </p:nvSpPr>
        <p:spPr>
          <a:xfrm>
            <a:off x="4708161" y="1954562"/>
            <a:ext cx="1761282" cy="26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i="1" sz="1100">
                <a:ln w="12700">
                  <a:solidFill>
                    <a:srgbClr val="000000"/>
                  </a:solidFill>
                </a:ln>
              </a:defRPr>
            </a:pPr>
            <a:r>
              <a:t>12</a:t>
            </a:r>
            <a:r>
              <a:t>월</a:t>
            </a:r>
          </a:p>
        </p:txBody>
      </p:sp>
      <p:grpSp>
        <p:nvGrpSpPr>
          <p:cNvPr id="386" name="Group 386"/>
          <p:cNvGrpSpPr/>
          <p:nvPr/>
        </p:nvGrpSpPr>
        <p:grpSpPr>
          <a:xfrm>
            <a:off x="915609" y="2206966"/>
            <a:ext cx="1838159" cy="345723"/>
            <a:chOff x="0" y="0"/>
            <a:chExt cx="1838157" cy="345721"/>
          </a:xfrm>
        </p:grpSpPr>
        <p:sp>
          <p:nvSpPr>
            <p:cNvPr id="384" name="Shape 384"/>
            <p:cNvSpPr/>
            <p:nvPr/>
          </p:nvSpPr>
          <p:spPr>
            <a:xfrm>
              <a:off x="0" y="0"/>
              <a:ext cx="1838158" cy="345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0561" y="0"/>
                  </a:lnTo>
                  <a:lnTo>
                    <a:pt x="21600" y="10800"/>
                  </a:lnTo>
                  <a:lnTo>
                    <a:pt x="20561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C8E4DF"/>
            </a:solidFill>
            <a:ln w="2857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ln w="12700">
                    <a:solidFill>
                      <a:srgbClr val="000000"/>
                    </a:solidFill>
                  </a:ln>
                </a:defRPr>
              </a:pPr>
            </a:p>
          </p:txBody>
        </p:sp>
        <p:sp>
          <p:nvSpPr>
            <p:cNvPr id="385" name="Shape 385"/>
            <p:cNvSpPr/>
            <p:nvPr/>
          </p:nvSpPr>
          <p:spPr>
            <a:xfrm>
              <a:off x="-1" y="85420"/>
              <a:ext cx="1793951" cy="1748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1100">
                  <a:ln w="12700">
                    <a:solidFill>
                      <a:srgbClr val="000000"/>
                    </a:solidFill>
                  </a:ln>
                </a:defRPr>
              </a:lvl1pPr>
            </a:lstStyle>
            <a:p>
              <a:pPr/>
              <a:r>
                <a:t>법인 설립 준비</a:t>
              </a:r>
            </a:p>
          </p:txBody>
        </p:sp>
      </p:grpSp>
      <p:grpSp>
        <p:nvGrpSpPr>
          <p:cNvPr id="389" name="Group 389"/>
          <p:cNvGrpSpPr/>
          <p:nvPr/>
        </p:nvGrpSpPr>
        <p:grpSpPr>
          <a:xfrm>
            <a:off x="2811885" y="2206966"/>
            <a:ext cx="1838159" cy="345723"/>
            <a:chOff x="0" y="0"/>
            <a:chExt cx="1838157" cy="345721"/>
          </a:xfrm>
        </p:grpSpPr>
        <p:sp>
          <p:nvSpPr>
            <p:cNvPr id="387" name="Shape 387"/>
            <p:cNvSpPr/>
            <p:nvPr/>
          </p:nvSpPr>
          <p:spPr>
            <a:xfrm>
              <a:off x="0" y="0"/>
              <a:ext cx="1838158" cy="345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0456" y="0"/>
                  </a:lnTo>
                  <a:lnTo>
                    <a:pt x="21600" y="10800"/>
                  </a:lnTo>
                  <a:lnTo>
                    <a:pt x="20456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C8E4DF"/>
            </a:solidFill>
            <a:ln w="2857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ln w="12700">
                    <a:solidFill>
                      <a:srgbClr val="000000"/>
                    </a:solidFill>
                  </a:ln>
                </a:defRPr>
              </a:pPr>
            </a:p>
          </p:txBody>
        </p:sp>
        <p:sp>
          <p:nvSpPr>
            <p:cNvPr id="388" name="Shape 388"/>
            <p:cNvSpPr/>
            <p:nvPr/>
          </p:nvSpPr>
          <p:spPr>
            <a:xfrm>
              <a:off x="0" y="39700"/>
              <a:ext cx="1789467" cy="2663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ln w="12700">
                    <a:solidFill>
                      <a:srgbClr val="000000"/>
                    </a:solidFill>
                  </a:ln>
                </a:defRPr>
              </a:lvl1pPr>
            </a:lstStyle>
            <a:p>
              <a:pPr/>
              <a:r>
                <a:t>법인 설립 허가</a:t>
              </a:r>
            </a:p>
          </p:txBody>
        </p:sp>
      </p:grpSp>
      <p:grpSp>
        <p:nvGrpSpPr>
          <p:cNvPr id="392" name="Group 392"/>
          <p:cNvGrpSpPr/>
          <p:nvPr/>
        </p:nvGrpSpPr>
        <p:grpSpPr>
          <a:xfrm>
            <a:off x="4708161" y="2206966"/>
            <a:ext cx="1838159" cy="345723"/>
            <a:chOff x="0" y="0"/>
            <a:chExt cx="1838157" cy="345721"/>
          </a:xfrm>
        </p:grpSpPr>
        <p:sp>
          <p:nvSpPr>
            <p:cNvPr id="390" name="Shape 390"/>
            <p:cNvSpPr/>
            <p:nvPr/>
          </p:nvSpPr>
          <p:spPr>
            <a:xfrm>
              <a:off x="0" y="0"/>
              <a:ext cx="1838158" cy="345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0456" y="0"/>
                  </a:lnTo>
                  <a:lnTo>
                    <a:pt x="21600" y="10800"/>
                  </a:lnTo>
                  <a:lnTo>
                    <a:pt x="20456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C8E4DF"/>
            </a:solidFill>
            <a:ln w="2857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ln w="12700">
                    <a:solidFill>
                      <a:srgbClr val="000000"/>
                    </a:solidFill>
                  </a:ln>
                </a:defRPr>
              </a:pPr>
            </a:p>
          </p:txBody>
        </p:sp>
        <p:sp>
          <p:nvSpPr>
            <p:cNvPr id="391" name="Shape 391"/>
            <p:cNvSpPr/>
            <p:nvPr/>
          </p:nvSpPr>
          <p:spPr>
            <a:xfrm>
              <a:off x="0" y="39700"/>
              <a:ext cx="1789467" cy="2663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ln w="12700">
                    <a:solidFill>
                      <a:srgbClr val="000000"/>
                    </a:solidFill>
                  </a:ln>
                </a:defRPr>
              </a:lvl1pPr>
            </a:lstStyle>
            <a:p>
              <a:pPr/>
              <a:r>
                <a:t>법인 설립 등기</a:t>
              </a:r>
            </a:p>
          </p:txBody>
        </p:sp>
      </p:grpSp>
      <p:sp>
        <p:nvSpPr>
          <p:cNvPr id="393" name="Shape 393"/>
          <p:cNvSpPr/>
          <p:nvPr/>
        </p:nvSpPr>
        <p:spPr>
          <a:xfrm>
            <a:off x="299020" y="3008005"/>
            <a:ext cx="480056" cy="3810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38100" dir="270000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defRPr b="1" sz="1200"/>
            </a:pPr>
            <a:r>
              <a:t>법률</a:t>
            </a:r>
          </a:p>
          <a:p>
            <a:pPr algn="ctr">
              <a:defRPr b="1" sz="1200"/>
            </a:pPr>
            <a:r>
              <a:t>행정</a:t>
            </a:r>
          </a:p>
        </p:txBody>
      </p:sp>
      <p:sp>
        <p:nvSpPr>
          <p:cNvPr id="394" name="Shape 394"/>
          <p:cNvSpPr/>
          <p:nvPr/>
        </p:nvSpPr>
        <p:spPr>
          <a:xfrm>
            <a:off x="299020" y="4119167"/>
            <a:ext cx="480056" cy="3810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38100" dir="270000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defRPr b="1" sz="1200"/>
            </a:pPr>
            <a:r>
              <a:t>사무소</a:t>
            </a:r>
          </a:p>
          <a:p>
            <a:pPr algn="ctr">
              <a:defRPr b="1" sz="1200"/>
            </a:pPr>
            <a:r>
              <a:t>설치</a:t>
            </a:r>
          </a:p>
        </p:txBody>
      </p:sp>
      <p:sp>
        <p:nvSpPr>
          <p:cNvPr id="395" name="Shape 395"/>
          <p:cNvSpPr/>
          <p:nvPr/>
        </p:nvSpPr>
        <p:spPr>
          <a:xfrm>
            <a:off x="299020" y="5058981"/>
            <a:ext cx="480056" cy="5461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38100" dir="270000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defRPr b="1" sz="1200"/>
            </a:pPr>
            <a:r>
              <a:t>행사</a:t>
            </a:r>
            <a:r>
              <a:t>/</a:t>
            </a:r>
          </a:p>
          <a:p>
            <a:pPr algn="ctr">
              <a:defRPr b="1" sz="1200"/>
            </a:pPr>
            <a:r>
              <a:t>Comm.</a:t>
            </a:r>
          </a:p>
        </p:txBody>
      </p:sp>
      <p:sp>
        <p:nvSpPr>
          <p:cNvPr id="396" name="Shape 396"/>
          <p:cNvSpPr/>
          <p:nvPr/>
        </p:nvSpPr>
        <p:spPr>
          <a:xfrm>
            <a:off x="7109389" y="1954562"/>
            <a:ext cx="2137869" cy="26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i="1" sz="1100">
                <a:ln w="12700">
                  <a:solidFill>
                    <a:srgbClr val="000000"/>
                  </a:solidFill>
                </a:ln>
              </a:defRPr>
            </a:pPr>
            <a:r>
              <a:t>12</a:t>
            </a:r>
            <a:r>
              <a:t>월 </a:t>
            </a:r>
          </a:p>
        </p:txBody>
      </p:sp>
      <p:grpSp>
        <p:nvGrpSpPr>
          <p:cNvPr id="399" name="Group 399"/>
          <p:cNvGrpSpPr/>
          <p:nvPr/>
        </p:nvGrpSpPr>
        <p:grpSpPr>
          <a:xfrm>
            <a:off x="7109389" y="2206966"/>
            <a:ext cx="2267694" cy="345723"/>
            <a:chOff x="0" y="0"/>
            <a:chExt cx="2267693" cy="345721"/>
          </a:xfrm>
        </p:grpSpPr>
        <p:sp>
          <p:nvSpPr>
            <p:cNvPr id="397" name="Shape 397"/>
            <p:cNvSpPr/>
            <p:nvPr/>
          </p:nvSpPr>
          <p:spPr>
            <a:xfrm>
              <a:off x="0" y="0"/>
              <a:ext cx="2267693" cy="345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0587" y="0"/>
                  </a:lnTo>
                  <a:lnTo>
                    <a:pt x="21600" y="10800"/>
                  </a:lnTo>
                  <a:lnTo>
                    <a:pt x="20587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C8E4DF"/>
            </a:solidFill>
            <a:ln w="2857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ln w="12700">
                    <a:solidFill>
                      <a:srgbClr val="000000"/>
                    </a:solidFill>
                  </a:ln>
                </a:defRPr>
              </a:pPr>
            </a:p>
          </p:txBody>
        </p:sp>
        <p:sp>
          <p:nvSpPr>
            <p:cNvPr id="398" name="Shape 398"/>
            <p:cNvSpPr/>
            <p:nvPr/>
          </p:nvSpPr>
          <p:spPr>
            <a:xfrm>
              <a:off x="-1" y="39700"/>
              <a:ext cx="2214521" cy="2663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ln w="12700">
                    <a:solidFill>
                      <a:srgbClr val="000000"/>
                    </a:solidFill>
                  </a:ln>
                </a:defRPr>
              </a:lvl1pPr>
            </a:lstStyle>
            <a:p>
              <a:pPr/>
              <a:r>
                <a:t>법인 개시</a:t>
              </a:r>
            </a:p>
          </p:txBody>
        </p:sp>
      </p:grpSp>
      <p:grpSp>
        <p:nvGrpSpPr>
          <p:cNvPr id="402" name="Group 402"/>
          <p:cNvGrpSpPr/>
          <p:nvPr/>
        </p:nvGrpSpPr>
        <p:grpSpPr>
          <a:xfrm>
            <a:off x="915610" y="2698738"/>
            <a:ext cx="1789136" cy="3140120"/>
            <a:chOff x="0" y="0"/>
            <a:chExt cx="1789135" cy="3140119"/>
          </a:xfrm>
        </p:grpSpPr>
        <p:sp>
          <p:nvSpPr>
            <p:cNvPr id="400" name="Shape 400"/>
            <p:cNvSpPr/>
            <p:nvPr/>
          </p:nvSpPr>
          <p:spPr>
            <a:xfrm>
              <a:off x="0" y="0"/>
              <a:ext cx="1789136" cy="3140120"/>
            </a:xfrm>
            <a:prstGeom prst="rect">
              <a:avLst/>
            </a:prstGeom>
            <a:solidFill>
              <a:srgbClr val="EEECE1"/>
            </a:solidFill>
            <a:ln w="635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400"/>
                </a:spcBef>
                <a:defRPr b="1" sz="1000"/>
              </a:pPr>
            </a:p>
          </p:txBody>
        </p:sp>
        <p:sp>
          <p:nvSpPr>
            <p:cNvPr id="401" name="Shape 401"/>
            <p:cNvSpPr/>
            <p:nvPr/>
          </p:nvSpPr>
          <p:spPr>
            <a:xfrm>
              <a:off x="0" y="0"/>
              <a:ext cx="1789136" cy="28984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법인 정관 작성</a:t>
              </a: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법인 제규정 작성</a:t>
              </a: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기관 구성 </a:t>
              </a:r>
              <a:r>
                <a:rPr b="0" sz="900"/>
                <a:t>(</a:t>
              </a:r>
              <a:r>
                <a:rPr b="0" sz="900"/>
                <a:t>이사 추천</a:t>
              </a:r>
              <a:r>
                <a:rPr b="0" sz="900"/>
                <a:t>)</a:t>
              </a: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사무실 임차 대상 선정</a:t>
              </a: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당사 경영층 보고</a:t>
              </a:r>
            </a:p>
            <a:p>
              <a:pPr>
                <a:spcBef>
                  <a:spcPts val="400"/>
                </a:spcBef>
                <a:defRPr b="1" sz="1000"/>
              </a:pPr>
              <a:r>
                <a:t>- </a:t>
              </a:r>
              <a:r>
                <a:t>사회적기업 사업단장 보고</a:t>
              </a:r>
            </a:p>
            <a:p>
              <a:pPr>
                <a:spcBef>
                  <a:spcPts val="400"/>
                </a:spcBef>
                <a:defRPr b="1" sz="1100"/>
              </a:pPr>
              <a:r>
                <a:t>-</a:t>
              </a:r>
              <a:r>
                <a:rPr sz="1000"/>
                <a:t> </a:t>
              </a:r>
              <a:r>
                <a:rPr sz="1000"/>
                <a:t>행복나눔재단 이사장 보고</a:t>
              </a:r>
            </a:p>
          </p:txBody>
        </p:sp>
      </p:grpSp>
      <p:grpSp>
        <p:nvGrpSpPr>
          <p:cNvPr id="405" name="Group 405"/>
          <p:cNvGrpSpPr/>
          <p:nvPr/>
        </p:nvGrpSpPr>
        <p:grpSpPr>
          <a:xfrm>
            <a:off x="2811885" y="2698738"/>
            <a:ext cx="1789137" cy="3140120"/>
            <a:chOff x="0" y="0"/>
            <a:chExt cx="1789135" cy="3140119"/>
          </a:xfrm>
        </p:grpSpPr>
        <p:sp>
          <p:nvSpPr>
            <p:cNvPr id="403" name="Shape 403"/>
            <p:cNvSpPr/>
            <p:nvPr/>
          </p:nvSpPr>
          <p:spPr>
            <a:xfrm>
              <a:off x="0" y="0"/>
              <a:ext cx="1789136" cy="3140120"/>
            </a:xfrm>
            <a:prstGeom prst="rect">
              <a:avLst/>
            </a:prstGeom>
            <a:solidFill>
              <a:srgbClr val="EEECE1"/>
            </a:solidFill>
            <a:ln w="635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400"/>
                </a:spcBef>
                <a:defRPr b="1" sz="1100"/>
              </a:pPr>
            </a:p>
          </p:txBody>
        </p:sp>
        <p:sp>
          <p:nvSpPr>
            <p:cNvPr id="404" name="Shape 404"/>
            <p:cNvSpPr/>
            <p:nvPr/>
          </p:nvSpPr>
          <p:spPr>
            <a:xfrm>
              <a:off x="0" y="0"/>
              <a:ext cx="1789136" cy="30558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spcBef>
                  <a:spcPts val="400"/>
                </a:spcBef>
                <a:defRPr b="1" sz="1000"/>
              </a:pPr>
              <a:r>
                <a:t>- </a:t>
              </a:r>
              <a:r>
                <a:rPr u="sng"/>
                <a:t>재단법인 설립허가 신청</a:t>
              </a:r>
              <a:br>
                <a:rPr u="sng"/>
              </a:br>
              <a:r>
                <a:t>  </a:t>
              </a:r>
              <a:r>
                <a:rPr b="0" sz="900"/>
                <a:t>(</a:t>
              </a:r>
              <a:r>
                <a:rPr b="0" sz="900"/>
                <a:t>고용노동부</a:t>
              </a:r>
              <a:r>
                <a:rPr b="0" sz="900"/>
                <a:t>, 11/11)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법인 설립 허가 </a:t>
              </a:r>
              <a:r>
                <a:rPr b="0" sz="1000"/>
                <a:t>(3</a:t>
              </a:r>
              <a:r>
                <a:rPr b="0" sz="1000"/>
                <a:t>주</a:t>
              </a:r>
              <a:r>
                <a:rPr b="0" sz="1000"/>
                <a:t>)</a:t>
              </a: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rPr u="sng"/>
                <a:t>사무실 임차 계약</a:t>
              </a:r>
              <a:r>
                <a:t> </a:t>
              </a:r>
              <a:r>
                <a:rPr b="0" sz="1000"/>
                <a:t>(11/10)</a:t>
              </a: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인테리어 및 집기 설치</a:t>
              </a: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장애인 시설 설치</a:t>
              </a:r>
              <a:r>
                <a:t> 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000"/>
              </a:pPr>
              <a:r>
                <a:t>- </a:t>
              </a:r>
              <a:r>
                <a:rPr u="sng"/>
                <a:t>사회공헌위원회 상정</a:t>
              </a:r>
              <a:r>
                <a:rPr b="0"/>
                <a:t>(11/2)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rPr u="sng"/>
                <a:t>법인 창립 총회</a:t>
              </a:r>
              <a:r>
                <a:t> </a:t>
              </a:r>
              <a:r>
                <a:rPr b="0" sz="1000"/>
                <a:t>(11/11)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b="1" sz="1100"/>
              </a:pPr>
              <a:r>
                <a:t>- Media Comm. 1</a:t>
              </a:r>
              <a:r>
                <a:t>차</a:t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08" name="Group 408"/>
          <p:cNvGrpSpPr/>
          <p:nvPr/>
        </p:nvGrpSpPr>
        <p:grpSpPr>
          <a:xfrm>
            <a:off x="4708161" y="2698738"/>
            <a:ext cx="1789137" cy="3140120"/>
            <a:chOff x="0" y="0"/>
            <a:chExt cx="1789135" cy="3140119"/>
          </a:xfrm>
        </p:grpSpPr>
        <p:sp>
          <p:nvSpPr>
            <p:cNvPr id="406" name="Shape 406"/>
            <p:cNvSpPr/>
            <p:nvPr/>
          </p:nvSpPr>
          <p:spPr>
            <a:xfrm>
              <a:off x="0" y="0"/>
              <a:ext cx="1789136" cy="3140120"/>
            </a:xfrm>
            <a:prstGeom prst="rect">
              <a:avLst/>
            </a:prstGeom>
            <a:solidFill>
              <a:srgbClr val="EEECE1"/>
            </a:solidFill>
            <a:ln w="635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400"/>
                </a:spcBef>
                <a:defRPr b="1" sz="1100"/>
              </a:pPr>
            </a:p>
          </p:txBody>
        </p:sp>
        <p:sp>
          <p:nvSpPr>
            <p:cNvPr id="407" name="Shape 407"/>
            <p:cNvSpPr/>
            <p:nvPr/>
          </p:nvSpPr>
          <p:spPr>
            <a:xfrm>
              <a:off x="0" y="0"/>
              <a:ext cx="1789136" cy="2528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rPr u="sng"/>
                <a:t>법인 설립 등기 </a:t>
              </a:r>
              <a:r>
                <a:rPr b="0" sz="900"/>
                <a:t>(</a:t>
              </a:r>
              <a:r>
                <a:rPr b="0" sz="900"/>
                <a:t>관할 법원</a:t>
              </a:r>
              <a:r>
                <a:rPr b="0" sz="900"/>
                <a:t>)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설립 신고 </a:t>
              </a:r>
              <a:r>
                <a:rPr b="0" sz="900"/>
                <a:t>(</a:t>
              </a:r>
              <a:r>
                <a:rPr b="0" sz="900"/>
                <a:t>관할 세무서</a:t>
              </a:r>
              <a:r>
                <a:rPr b="0" sz="900"/>
                <a:t>)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재산 이전 보고 </a:t>
              </a:r>
              <a:r>
                <a:rPr b="0" sz="900"/>
                <a:t>(</a:t>
              </a:r>
              <a:r>
                <a:rPr b="0" sz="900"/>
                <a:t>노동부</a:t>
              </a:r>
              <a:r>
                <a:rPr b="0" sz="900"/>
                <a:t>)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sz="900"/>
              </a:pPr>
            </a:p>
            <a:p>
              <a:pPr>
                <a:spcBef>
                  <a:spcPts val="400"/>
                </a:spcBef>
                <a:defRPr sz="900"/>
              </a:p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rPr u="sng"/>
                <a:t>사무실 입주</a:t>
              </a:r>
              <a:r>
                <a:rPr b="0" sz="1000"/>
                <a:t> </a:t>
              </a:r>
              <a:r>
                <a:rPr b="0" sz="1000"/>
                <a:t>(12</a:t>
              </a:r>
              <a:r>
                <a:rPr b="0" sz="1000"/>
                <a:t>월 초</a:t>
              </a:r>
              <a:r>
                <a:rPr b="0" sz="1000"/>
                <a:t>)</a:t>
              </a: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</p:txBody>
        </p:sp>
      </p:grpSp>
      <p:sp>
        <p:nvSpPr>
          <p:cNvPr id="409" name="Shape 409"/>
          <p:cNvSpPr/>
          <p:nvPr/>
        </p:nvSpPr>
        <p:spPr>
          <a:xfrm>
            <a:off x="421339" y="3792542"/>
            <a:ext cx="6084002" cy="1589"/>
          </a:xfrm>
          <a:prstGeom prst="line">
            <a:avLst/>
          </a:prstGeom>
          <a:ln w="12700">
            <a:solidFill>
              <a:srgbClr val="808080"/>
            </a:solidFill>
            <a:prstDash val="sysDash"/>
          </a:ln>
        </p:spPr>
        <p:txBody>
          <a:bodyPr lIns="45719" rIns="45719"/>
          <a:lstStyle/>
          <a:p>
            <a:pPr/>
          </a:p>
        </p:txBody>
      </p:sp>
      <p:sp>
        <p:nvSpPr>
          <p:cNvPr id="410" name="Shape 410"/>
          <p:cNvSpPr/>
          <p:nvPr/>
        </p:nvSpPr>
        <p:spPr>
          <a:xfrm>
            <a:off x="421339" y="4889520"/>
            <a:ext cx="6084002" cy="1589"/>
          </a:xfrm>
          <a:prstGeom prst="line">
            <a:avLst/>
          </a:prstGeom>
          <a:ln w="12700">
            <a:solidFill>
              <a:srgbClr val="808080"/>
            </a:solidFill>
            <a:prstDash val="sysDash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413" name="Group 413"/>
          <p:cNvGrpSpPr/>
          <p:nvPr/>
        </p:nvGrpSpPr>
        <p:grpSpPr>
          <a:xfrm>
            <a:off x="7107266" y="2698738"/>
            <a:ext cx="2227294" cy="3140120"/>
            <a:chOff x="0" y="0"/>
            <a:chExt cx="2227292" cy="3140119"/>
          </a:xfrm>
        </p:grpSpPr>
        <p:sp>
          <p:nvSpPr>
            <p:cNvPr id="411" name="Shape 411"/>
            <p:cNvSpPr/>
            <p:nvPr/>
          </p:nvSpPr>
          <p:spPr>
            <a:xfrm>
              <a:off x="0" y="0"/>
              <a:ext cx="2227293" cy="3140120"/>
            </a:xfrm>
            <a:prstGeom prst="rect">
              <a:avLst/>
            </a:prstGeom>
            <a:solidFill>
              <a:srgbClr val="DDD9C3"/>
            </a:solidFill>
            <a:ln w="635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spcBef>
                  <a:spcPts val="400"/>
                </a:spcBef>
                <a:defRPr b="1" sz="1100"/>
              </a:pPr>
            </a:p>
          </p:txBody>
        </p:sp>
        <p:sp>
          <p:nvSpPr>
            <p:cNvPr id="412" name="Shape 412"/>
            <p:cNvSpPr/>
            <p:nvPr/>
          </p:nvSpPr>
          <p:spPr>
            <a:xfrm>
              <a:off x="0" y="0"/>
              <a:ext cx="2227293" cy="25791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사업자 등록 </a:t>
              </a:r>
              <a:r>
                <a:rPr b="0" sz="900"/>
                <a:t>(</a:t>
              </a:r>
              <a:r>
                <a:rPr b="0" sz="900"/>
                <a:t>관할 세무서</a:t>
              </a:r>
              <a:r>
                <a:rPr b="0" sz="900"/>
                <a:t>, )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t>수익사업 개시신고 </a:t>
              </a:r>
              <a:r>
                <a:rPr b="0" sz="900"/>
                <a:t>(</a:t>
              </a:r>
              <a:r>
                <a:rPr b="0" sz="900"/>
                <a:t>관할 세무서</a:t>
              </a:r>
              <a:r>
                <a:rPr b="0" sz="900"/>
                <a:t>)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</a:p>
            <a:p>
              <a:pPr>
                <a:spcBef>
                  <a:spcPts val="400"/>
                </a:spcBef>
                <a:defRPr b="1" sz="1100"/>
              </a:pPr>
              <a:r>
                <a:t>- </a:t>
              </a:r>
              <a:r>
                <a:rPr u="sng"/>
                <a:t>개소식</a:t>
              </a:r>
              <a:r>
                <a:t> </a:t>
              </a:r>
              <a:r>
                <a:rPr b="0" sz="900"/>
                <a:t>(12/16)</a:t>
              </a:r>
              <a:endParaRPr>
                <a:solidFill>
                  <a:srgbClr val="FFFFFF"/>
                </a:solidFill>
              </a:endParaRPr>
            </a:p>
            <a:p>
              <a:pPr>
                <a:spcBef>
                  <a:spcPts val="400"/>
                </a:spcBef>
                <a:defRPr b="1" sz="1100"/>
              </a:pPr>
              <a:r>
                <a:t>- Media Comm. 2</a:t>
              </a:r>
              <a:r>
                <a:t>차</a:t>
              </a:r>
            </a:p>
          </p:txBody>
        </p:sp>
      </p:grpSp>
      <p:sp>
        <p:nvSpPr>
          <p:cNvPr id="414" name="Shape 414"/>
          <p:cNvSpPr/>
          <p:nvPr/>
        </p:nvSpPr>
        <p:spPr>
          <a:xfrm>
            <a:off x="7107267" y="3792542"/>
            <a:ext cx="2232001" cy="1589"/>
          </a:xfrm>
          <a:prstGeom prst="line">
            <a:avLst/>
          </a:prstGeom>
          <a:ln w="12700">
            <a:solidFill>
              <a:srgbClr val="808080"/>
            </a:solidFill>
            <a:prstDash val="sysDash"/>
          </a:ln>
        </p:spPr>
        <p:txBody>
          <a:bodyPr lIns="45719" rIns="45719"/>
          <a:lstStyle/>
          <a:p>
            <a:pPr/>
          </a:p>
        </p:txBody>
      </p:sp>
      <p:sp>
        <p:nvSpPr>
          <p:cNvPr id="415" name="Shape 415"/>
          <p:cNvSpPr/>
          <p:nvPr/>
        </p:nvSpPr>
        <p:spPr>
          <a:xfrm>
            <a:off x="7107267" y="4889520"/>
            <a:ext cx="2232001" cy="1589"/>
          </a:xfrm>
          <a:prstGeom prst="line">
            <a:avLst/>
          </a:prstGeom>
          <a:ln w="12700">
            <a:solidFill>
              <a:srgbClr val="808080"/>
            </a:solidFill>
            <a:prstDash val="sysDash"/>
          </a:ln>
        </p:spPr>
        <p:txBody>
          <a:bodyPr lIns="45719" rIns="45719"/>
          <a:lstStyle/>
          <a:p>
            <a:pPr/>
          </a:p>
        </p:txBody>
      </p:sp>
      <p:sp>
        <p:nvSpPr>
          <p:cNvPr id="416" name="Shape 416"/>
          <p:cNvSpPr/>
          <p:nvPr/>
        </p:nvSpPr>
        <p:spPr>
          <a:xfrm>
            <a:off x="6596084" y="2808278"/>
            <a:ext cx="219078" cy="2884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800"/>
                </a:lnTo>
                <a:lnTo>
                  <a:pt x="0" y="21600"/>
                </a:lnTo>
                <a:close/>
              </a:path>
            </a:pathLst>
          </a:custGeom>
          <a:solidFill>
            <a:srgbClr val="D9D9D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n w="12699">
                  <a:solidFill>
                    <a:srgbClr val="000000"/>
                  </a:solidFill>
                </a:ln>
                <a:solidFill>
                  <a:srgbClr val="FFFFFF"/>
                </a:solidFill>
              </a:defRPr>
            </a:pPr>
          </a:p>
        </p:txBody>
      </p:sp>
      <p:sp>
        <p:nvSpPr>
          <p:cNvPr id="417" name="Shape 417"/>
          <p:cNvSpPr/>
          <p:nvPr/>
        </p:nvSpPr>
        <p:spPr>
          <a:xfrm rot="16200000">
            <a:off x="3640144" y="5654680"/>
            <a:ext cx="124574" cy="6389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800"/>
                </a:lnTo>
                <a:lnTo>
                  <a:pt x="0" y="21600"/>
                </a:lnTo>
                <a:close/>
              </a:path>
            </a:pathLst>
          </a:custGeom>
          <a:solidFill>
            <a:srgbClr val="558ED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n w="12699">
                  <a:solidFill>
                    <a:srgbClr val="000000"/>
                  </a:solidFill>
                </a:ln>
                <a:solidFill>
                  <a:srgbClr val="FFFFFF"/>
                </a:solidFill>
              </a:defRPr>
            </a:pPr>
          </a:p>
        </p:txBody>
      </p:sp>
      <p:sp>
        <p:nvSpPr>
          <p:cNvPr id="418" name="Shape 418"/>
          <p:cNvSpPr/>
          <p:nvPr/>
        </p:nvSpPr>
        <p:spPr>
          <a:xfrm>
            <a:off x="3214164" y="6094448"/>
            <a:ext cx="979780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b="1" sz="1200"/>
            </a:lvl1pPr>
          </a:lstStyle>
          <a:p>
            <a:pPr/>
            <a:r>
              <a:t>법인 재산 출연</a:t>
            </a:r>
          </a:p>
        </p:txBody>
      </p:sp>
      <p:sp>
        <p:nvSpPr>
          <p:cNvPr id="419" name="Shape 419"/>
          <p:cNvSpPr/>
          <p:nvPr/>
        </p:nvSpPr>
        <p:spPr>
          <a:xfrm rot="16200000">
            <a:off x="8158626" y="5654680"/>
            <a:ext cx="124574" cy="6389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800"/>
                </a:lnTo>
                <a:lnTo>
                  <a:pt x="0" y="21600"/>
                </a:lnTo>
                <a:close/>
              </a:path>
            </a:pathLst>
          </a:custGeom>
          <a:solidFill>
            <a:srgbClr val="558ED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n w="12699">
                  <a:solidFill>
                    <a:srgbClr val="000000"/>
                  </a:solidFill>
                </a:ln>
                <a:solidFill>
                  <a:srgbClr val="FFFFFF"/>
                </a:solidFill>
              </a:defRPr>
            </a:pPr>
          </a:p>
        </p:txBody>
      </p:sp>
      <p:sp>
        <p:nvSpPr>
          <p:cNvPr id="420" name="Shape 420"/>
          <p:cNvSpPr/>
          <p:nvPr/>
        </p:nvSpPr>
        <p:spPr>
          <a:xfrm>
            <a:off x="7107266" y="6094448"/>
            <a:ext cx="1948512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ct val="120000"/>
              </a:lnSpc>
              <a:defRPr b="1" sz="1200"/>
            </a:pPr>
            <a:r>
              <a:t>- </a:t>
            </a:r>
            <a:r>
              <a:t>장애인</a:t>
            </a:r>
            <a:r>
              <a:t>/</a:t>
            </a:r>
            <a:r>
              <a:t>비장애인 직원 채용</a:t>
            </a:r>
          </a:p>
          <a:p>
            <a:pPr>
              <a:lnSpc>
                <a:spcPct val="120000"/>
              </a:lnSpc>
              <a:defRPr b="1" sz="1200"/>
            </a:pPr>
            <a:r>
              <a:t>- </a:t>
            </a:r>
            <a:r>
              <a:t>장애인 표준 사업장 인증 신청</a:t>
            </a:r>
          </a:p>
        </p:txBody>
      </p:sp>
      <p:sp>
        <p:nvSpPr>
          <p:cNvPr id="421" name="Shape 421"/>
          <p:cNvSpPr/>
          <p:nvPr/>
        </p:nvSpPr>
        <p:spPr>
          <a:xfrm>
            <a:off x="273050" y="1457297"/>
            <a:ext cx="2092009" cy="309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1300"/>
            </a:pPr>
            <a:r>
              <a:rPr b="0">
                <a:latin typeface="Wingdings"/>
                <a:ea typeface="Wingdings"/>
                <a:cs typeface="Wingdings"/>
                <a:sym typeface="Wingdings"/>
              </a:rPr>
              <a:t>■ </a:t>
            </a:r>
            <a:r>
              <a:t>사회적 기업 법인</a:t>
            </a:r>
            <a:r>
              <a:t> </a:t>
            </a:r>
            <a:r>
              <a:t>설립 일정 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/>
          <p:nvPr>
            <p:ph type="title"/>
          </p:nvPr>
        </p:nvSpPr>
        <p:spPr>
          <a:xfrm>
            <a:off x="238092" y="214289"/>
            <a:ext cx="9429816" cy="368282"/>
          </a:xfrm>
          <a:prstGeom prst="rect">
            <a:avLst/>
          </a:prstGeom>
        </p:spPr>
        <p:txBody>
          <a:bodyPr/>
          <a:lstStyle/>
          <a:p>
            <a:pPr/>
            <a:r>
              <a:t>[</a:t>
            </a:r>
            <a:r>
              <a:t>첨부 </a:t>
            </a:r>
            <a:r>
              <a:t>2] 일정계획에 따른 투자금</a:t>
            </a:r>
            <a:r>
              <a:t> 사용 계획</a:t>
            </a:r>
          </a:p>
        </p:txBody>
      </p:sp>
      <p:sp>
        <p:nvSpPr>
          <p:cNvPr id="424" name="Shape 424"/>
          <p:cNvSpPr/>
          <p:nvPr>
            <p:ph type="sldNum" sz="quarter" idx="2"/>
          </p:nvPr>
        </p:nvSpPr>
        <p:spPr>
          <a:xfrm>
            <a:off x="9665072" y="6576080"/>
            <a:ext cx="217151" cy="218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aphicFrame>
        <p:nvGraphicFramePr>
          <p:cNvPr id="425" name="Table 425"/>
          <p:cNvGraphicFramePr/>
          <p:nvPr/>
        </p:nvGraphicFramePr>
        <p:xfrm>
          <a:off x="273050" y="1025480"/>
          <a:ext cx="5373701" cy="4355958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411616"/>
                <a:gridCol w="300137"/>
                <a:gridCol w="1761526"/>
                <a:gridCol w="580084"/>
                <a:gridCol w="580084"/>
                <a:gridCol w="580084"/>
                <a:gridCol w="580084"/>
                <a:gridCol w="580084"/>
              </a:tblGrid>
              <a:tr h="129084">
                <a:tc gridSpan="3">
                  <a:txBody>
                    <a:bodyPr/>
                    <a:lstStyle/>
                    <a:p>
                      <a:pPr algn="ctr"/>
                      <a:r>
                        <a:rPr b="1" sz="800"/>
                        <a:t>항목</a:t>
                      </a:r>
                    </a:p>
                  </a:txBody>
                  <a:tcPr marL="4849" marR="4849" marT="4849" marB="4849" anchor="ctr" anchorCtr="0" horzOverflow="overflow"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'12</a:t>
                      </a:r>
                      <a:r>
                        <a:t>년</a:t>
                      </a:r>
                    </a:p>
                  </a:txBody>
                  <a:tcPr marL="4849" marR="4849" marT="4849" marB="4849" anchor="ctr" anchorCtr="0" horzOverflow="overflow"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'13</a:t>
                      </a:r>
                      <a:r>
                        <a:t>년</a:t>
                      </a:r>
                    </a:p>
                  </a:txBody>
                  <a:tcPr marL="4849" marR="4849" marT="4849" marB="4849" anchor="ctr" anchorCtr="0" horzOverflow="overflow"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'14</a:t>
                      </a:r>
                      <a:r>
                        <a:t>년</a:t>
                      </a:r>
                    </a:p>
                  </a:txBody>
                  <a:tcPr marL="4849" marR="4849" marT="4849" marB="4849" anchor="ctr" anchorCtr="0" horzOverflow="overflow"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'15</a:t>
                      </a:r>
                      <a:r>
                        <a:t>년</a:t>
                      </a:r>
                    </a:p>
                  </a:txBody>
                  <a:tcPr marL="4849" marR="4849" marT="4849" marB="4849" anchor="ctr" anchorCtr="0" horzOverflow="overflow"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’16</a:t>
                      </a:r>
                      <a:r>
                        <a:t>년</a:t>
                      </a:r>
                    </a:p>
                  </a:txBody>
                  <a:tcPr marL="4849" marR="4849" marT="4849" marB="4849" anchor="ctr" anchorCtr="0" horzOverflow="overflow"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매출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16.0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31.0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48.5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67.0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77.1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sz="800"/>
                        <a:t>수익 사업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16.0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30.1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46.9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65.0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74.8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sz="800"/>
                        <a:t>공익 사업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1.6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2.0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2.3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105614">
                <a:tc gridSpan="2">
                  <a:txBody>
                    <a:bodyPr/>
                    <a:lstStyle/>
                    <a:p>
                      <a:pPr/>
                      <a:r>
                        <a:rPr b="1" sz="800"/>
                        <a:t>매출원가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13.7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25.3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38.6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52.0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59.2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D8D8D8"/>
                    </a:solidFill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sz="800"/>
                        <a:t>인건비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10.1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19.3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29.6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39.9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45.9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급여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9.0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16.2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24.8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33.5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38.5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4</a:t>
                      </a:r>
                      <a:r>
                        <a:t>대 보험료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0.8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2.9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3.4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11481"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퇴직급여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  </a:t>
                      </a:r>
                      <a:r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1.0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1.6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2.5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출퇴근지원비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</a:t>
                      </a:r>
                      <a:r>
                        <a:t>0.4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0.6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1.0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1.3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1.5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</a:tr>
              <a:tr h="111481"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sz="800"/>
                        <a:t>외주비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2.7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4.2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6.1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7.9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8.7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sz="800"/>
                        <a:t>경비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0.9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1.8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3.0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4.1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4.5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105614">
                <a:tc gridSpan="2">
                  <a:txBody>
                    <a:bodyPr/>
                    <a:lstStyle/>
                    <a:p>
                      <a:pPr/>
                      <a:r>
                        <a:rPr b="1" sz="800"/>
                        <a:t>매출 마진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2.3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</a:t>
                      </a:r>
                      <a:r>
                        <a:t>5.7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9.9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15.0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17.9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(%)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14%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18%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20%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22%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23%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SG&amp;A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5.6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6.2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9.3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9.7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9.9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sz="800"/>
                        <a:t>인건비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1.9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3.0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3.5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4.2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4.9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</a:tr>
              <a:tr h="111481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급여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1.6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2.4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2.7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3.3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3.8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</a:tr>
              <a:tr h="111481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4</a:t>
                      </a:r>
                      <a:r>
                        <a:t>대 보험료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0.3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0.3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퇴직급여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  </a:t>
                      </a:r>
                      <a:r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0.3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출퇴근지원비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0.2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건강진단 지원비 </a:t>
                      </a:r>
                      <a:r>
                        <a:t>(</a:t>
                      </a:r>
                      <a:r>
                        <a:t>전체</a:t>
                      </a:r>
                      <a:r>
                        <a:t>)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0.3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0.3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sz="800"/>
                        <a:t>경비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3.7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3.2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5.8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5.4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5.1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>
                          <a:solidFill>
                            <a:srgbClr val="FF0000"/>
                          </a:solidFill>
                        </a:rPr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사무실 임차료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1.1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1.1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2.2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사무실 설치비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0.6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  </a:t>
                      </a:r>
                      <a:r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0.5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  </a:t>
                      </a:r>
                      <a:r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-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사무실 관리비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0.6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0.6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0.7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기타임차료</a:t>
                      </a:r>
                      <a:r>
                        <a:t>(</a:t>
                      </a:r>
                      <a:r>
                        <a:t>숙소임차</a:t>
                      </a:r>
                      <a:r>
                        <a:t>/</a:t>
                      </a:r>
                      <a:r>
                        <a:t>관리비</a:t>
                      </a:r>
                      <a:r>
                        <a:t>)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0.6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0.6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0.7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1600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승용차량비</a:t>
                      </a:r>
                      <a:r>
                        <a:t>(</a:t>
                      </a:r>
                      <a:r>
                        <a:t>차량 리스</a:t>
                      </a:r>
                      <a:r>
                        <a:t>/</a:t>
                      </a:r>
                      <a:r>
                        <a:t>보험</a:t>
                      </a:r>
                      <a:r>
                        <a:t>/</a:t>
                      </a:r>
                      <a:r>
                        <a:t>관리</a:t>
                      </a:r>
                      <a:r>
                        <a:t>)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0.4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여비교통비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0.2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지급수수료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0.1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통신비</a:t>
                      </a:r>
                      <a:r>
                        <a:t>(</a:t>
                      </a:r>
                      <a:r>
                        <a:t>전화</a:t>
                      </a:r>
                      <a:r>
                        <a:t>,</a:t>
                      </a:r>
                      <a:r>
                        <a:t>인터넷</a:t>
                      </a:r>
                      <a:r>
                        <a:t>)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0.2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창립총회</a:t>
                      </a:r>
                      <a:r>
                        <a:t>/</a:t>
                      </a:r>
                      <a:r>
                        <a:t>법인 설립 제비용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  </a:t>
                      </a:r>
                      <a:r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  </a:t>
                      </a:r>
                      <a:r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  </a:t>
                      </a:r>
                      <a:r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-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교육훈련비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0.12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0.2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도서비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0.04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0.0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0.1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50800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잡비</a:t>
                      </a:r>
                      <a:r>
                        <a:t>(</a:t>
                      </a:r>
                      <a:r>
                        <a:t>사무용품비</a:t>
                      </a:r>
                      <a:r>
                        <a:t>/</a:t>
                      </a:r>
                      <a:r>
                        <a:t>전산소모품비 등</a:t>
                      </a:r>
                      <a:r>
                        <a:t>)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0.04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0.0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0.1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1600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대외협력비</a:t>
                      </a:r>
                      <a:r>
                        <a:t>(</a:t>
                      </a:r>
                      <a:r>
                        <a:t>대외협력비</a:t>
                      </a:r>
                      <a:r>
                        <a:t>,</a:t>
                      </a:r>
                      <a:r>
                        <a:t>경조사비 등</a:t>
                      </a:r>
                      <a:r>
                        <a:t>)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0.12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0.2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감가상각비</a:t>
                      </a:r>
                      <a:r>
                        <a:t>_</a:t>
                      </a:r>
                      <a:r>
                        <a:t>공기구비품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0.13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-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감가상각비</a:t>
                      </a:r>
                      <a:r>
                        <a:t>_</a:t>
                      </a:r>
                      <a:r>
                        <a:t>장비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0.08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0.1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0.2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-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감가상각비</a:t>
                      </a:r>
                      <a:r>
                        <a:t>_OA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0.15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0.3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0.3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0.4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-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105614">
                <a:tc gridSpan="2">
                  <a:txBody>
                    <a:bodyPr/>
                    <a:lstStyle/>
                    <a:p>
                      <a:pPr/>
                      <a:r>
                        <a:rPr b="1" sz="800"/>
                        <a:t>영업이익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- 3.3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- 0.5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0.5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5.3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7.9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</a:tr>
              <a:tr h="105614"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(%)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R w="6350">
                      <a:solidFill>
                        <a:srgbClr val="000000"/>
                      </a:solidFill>
                      <a:prstDash val="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-21% 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-2%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1%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8%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10%</a:t>
                      </a:r>
                    </a:p>
                  </a:txBody>
                  <a:tcPr marL="4849" marR="4849" marT="4849" marB="4849" anchor="ctr" anchorCtr="0" horzOverflow="overflow"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</a:tr>
              <a:tr h="105614">
                <a:tc gridSpan="2">
                  <a:txBody>
                    <a:bodyPr/>
                    <a:lstStyle/>
                    <a:p>
                      <a:pPr/>
                      <a:r>
                        <a:rPr sz="800"/>
                        <a:t>영업외 수익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10.7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1.4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1.9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2.5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2.9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101600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초기 출연금 </a:t>
                      </a:r>
                      <a:r>
                        <a:t>(</a:t>
                      </a:r>
                      <a:r>
                        <a:t>운영재산</a:t>
                      </a:r>
                      <a:r>
                        <a:t>)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</a:t>
                      </a:r>
                      <a:r>
                        <a:t>10.0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  </a:t>
                      </a:r>
                      <a:r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  </a:t>
                      </a:r>
                      <a:r>
                        <a:t>-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-</a:t>
                      </a:r>
                      <a:r>
                        <a:t>　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-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  <a:prstDash val="dot"/>
                    </a:lnB>
                  </a:tcPr>
                </a:tc>
              </a:tr>
              <a:tr h="50800">
                <a:tc>
                  <a:txBody>
                    <a:bodyPr/>
                    <a:lstStyle/>
                    <a:p>
                      <a:pPr/>
                      <a:r>
                        <a:rPr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sz="800"/>
                        <a:t>장애인 고용 장려금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0.7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1.4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1.9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defRPr sz="800"/>
                      </a:pPr>
                      <a:r>
                        <a:t>        </a:t>
                      </a:r>
                      <a:r>
                        <a:t>2.5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800"/>
                        <a:t>2.9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  <a:prstDash val="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111481">
                <a:tc gridSpan="2">
                  <a:txBody>
                    <a:bodyPr/>
                    <a:lstStyle/>
                    <a:p>
                      <a:pPr/>
                      <a:r>
                        <a:rPr b="1" sz="800"/>
                        <a:t>당기순이익</a:t>
                      </a:r>
                    </a:p>
                  </a:txBody>
                  <a:tcPr marL="4849" marR="4849" marT="4849" marB="4849" anchor="ctr" anchorCtr="0" horzOverflow="overflow">
                    <a:lnR w="6350">
                      <a:solidFill>
                        <a:srgbClr val="000000"/>
                      </a:solidFill>
                      <a:prstDash val="dot"/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4849" marR="4849" marT="4849" marB="4849" anchor="ctr" anchorCtr="0" horzOverflow="overflow">
                    <a:lnL w="6350">
                      <a:solidFill>
                        <a:srgbClr val="000000"/>
                      </a:solidFill>
                      <a:prstDash val="dot"/>
                    </a:lnL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7.4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0.9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 </a:t>
                      </a:r>
                      <a:r>
                        <a:t>2.5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defRPr b="1" sz="800"/>
                      </a:pPr>
                      <a:r>
                        <a:t>     </a:t>
                      </a:r>
                      <a:r>
                        <a:t>7.9 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800"/>
                        <a:t>10.9</a:t>
                      </a:r>
                    </a:p>
                  </a:txBody>
                  <a:tcPr marL="4849" marR="4849" marT="4849" marB="4849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26" name="Table 426"/>
          <p:cNvGraphicFramePr/>
          <p:nvPr/>
        </p:nvGraphicFramePr>
        <p:xfrm>
          <a:off x="5829312" y="1025480"/>
          <a:ext cx="3797352" cy="481337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365130"/>
                <a:gridCol w="1387494"/>
                <a:gridCol w="450327"/>
                <a:gridCol w="450327"/>
                <a:gridCol w="450327"/>
                <a:gridCol w="693747"/>
              </a:tblGrid>
              <a:tr h="367798">
                <a:tc>
                  <a:txBody>
                    <a:bodyPr/>
                    <a:lstStyle/>
                    <a:p>
                      <a:pPr algn="ctr"/>
                      <a:r>
                        <a:rPr b="1" sz="800"/>
                        <a:t>구분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DD9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800"/>
                        <a:t>항목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B w="6350">
                      <a:solidFill>
                        <a:srgbClr val="000000"/>
                      </a:solidFill>
                    </a:lnB>
                    <a:solidFill>
                      <a:srgbClr val="DDD9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'11</a:t>
                      </a:r>
                      <a:r>
                        <a:t>년 </a:t>
                      </a:r>
                    </a:p>
                    <a:p>
                      <a:pPr algn="ctr">
                        <a:defRPr b="1" sz="800"/>
                      </a:pPr>
                      <a:r>
                        <a:t>4Q.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DD9C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'12</a:t>
                      </a:r>
                      <a:r>
                        <a:t>년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DD9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800"/>
                        <a:t>計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DD9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800"/>
                        <a:t>비고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B w="6350">
                      <a:solidFill>
                        <a:srgbClr val="000000"/>
                      </a:solidFill>
                    </a:lnB>
                    <a:solidFill>
                      <a:srgbClr val="DDD9C3"/>
                    </a:solidFill>
                  </a:tcPr>
                </a:tc>
              </a:tr>
              <a:tr h="367798">
                <a:tc>
                  <a:txBody>
                    <a:bodyPr/>
                    <a:lstStyle/>
                    <a:p>
                      <a:pPr algn="ctr"/>
                      <a:r>
                        <a:rPr b="1" sz="800"/>
                        <a:t>자산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사무실 임차 보증금</a:t>
                      </a:r>
                    </a:p>
                    <a:p>
                      <a:pPr>
                        <a:defRPr sz="800"/>
                      </a:pPr>
                      <a:r>
                        <a:t> </a:t>
                      </a:r>
                      <a:r>
                        <a:t>(</a:t>
                      </a:r>
                      <a:r>
                        <a:t>판교</a:t>
                      </a:r>
                      <a:r>
                        <a:t>, 200~250</a:t>
                      </a:r>
                      <a:r>
                        <a:t>평 기준</a:t>
                      </a:r>
                      <a:r>
                        <a:t>)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2.0 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2.0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 법인기본재산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367798"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사무실 비품 구입비</a:t>
                      </a:r>
                    </a:p>
                    <a:p>
                      <a:pPr>
                        <a:defRPr sz="800"/>
                      </a:pPr>
                      <a:r>
                        <a:t> (</a:t>
                      </a:r>
                      <a:r>
                        <a:t>사무용 가구 등</a:t>
                      </a:r>
                      <a:r>
                        <a:t>)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0.5 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0.5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</a:t>
                      </a:r>
                      <a:r>
                        <a:t>50</a:t>
                      </a:r>
                      <a:r>
                        <a:t>석 기준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367798">
                <a:tc>
                  <a:txBody>
                    <a:bodyPr/>
                    <a:lstStyle/>
                    <a:p>
                      <a:pPr/>
                      <a:r>
                        <a:rPr b="1"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장비비 </a:t>
                      </a:r>
                      <a:r>
                        <a:t>(OA)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0.5 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0.2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0.7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인당 </a:t>
                      </a:r>
                      <a:r>
                        <a:t>200</a:t>
                      </a:r>
                      <a:r>
                        <a:t>만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367798">
                <a:tc>
                  <a:txBody>
                    <a:bodyPr/>
                    <a:lstStyle/>
                    <a:p>
                      <a:pPr algn="ctr"/>
                      <a:r>
                        <a:rPr b="1"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장비비 </a:t>
                      </a:r>
                      <a:r>
                        <a:t>(</a:t>
                      </a:r>
                      <a:r>
                        <a:t>서버 등</a:t>
                      </a:r>
                      <a:r>
                        <a:t>)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       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       0.3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0.3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367798">
                <a:tc rowSpan="5"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기본 </a:t>
                      </a:r>
                    </a:p>
                    <a:p>
                      <a:pPr algn="ctr">
                        <a:defRPr b="1" sz="800"/>
                      </a:pPr>
                      <a:r>
                        <a:t>운영비</a:t>
                      </a:r>
                    </a:p>
                    <a:p>
                      <a:pPr algn="ctr">
                        <a:defRPr b="1" sz="800"/>
                      </a:pPr>
                      <a:r>
                        <a:t>　</a:t>
                      </a:r>
                    </a:p>
                    <a:p>
                      <a:pPr algn="ctr">
                        <a:defRPr b="1" sz="800"/>
                      </a:pPr>
                      <a:r>
                        <a:t>　</a:t>
                      </a:r>
                    </a:p>
                    <a:p>
                      <a:pPr algn="ctr">
                        <a:defRPr b="1" sz="800"/>
                      </a:pPr>
                      <a:r>
                        <a:t>　</a:t>
                      </a:r>
                    </a:p>
                    <a:p>
                      <a:pPr algn="ctr">
                        <a:defRPr b="1" sz="800"/>
                      </a:pPr>
                      <a:r>
                        <a:t>　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사무실 설치비 </a:t>
                      </a:r>
                      <a:r>
                        <a:t>(</a:t>
                      </a:r>
                      <a:r>
                        <a:t>인테리어</a:t>
                      </a:r>
                      <a:r>
                        <a:t>)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0.6 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0.6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</a:t>
                      </a:r>
                      <a:r>
                        <a:t>50</a:t>
                      </a:r>
                      <a:r>
                        <a:t>석 기준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367798">
                <a:tc v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사무실 임차료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0.1 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1.1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1.2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</a:t>
                      </a:r>
                      <a:r>
                        <a:t>50</a:t>
                      </a:r>
                      <a:r>
                        <a:t>석 기준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367798">
                <a:tc v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sz="800"/>
                        <a:t>숙소 지원 임차 및 관리비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0.1 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0.4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0.5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 장애 직원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367798">
                <a:tc vMerge="1"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장애인 차량 리스</a:t>
                      </a:r>
                      <a:r>
                        <a:t>/</a:t>
                      </a:r>
                      <a:r>
                        <a:t>보험</a:t>
                      </a:r>
                      <a:r>
                        <a:t>/</a:t>
                      </a:r>
                      <a:r>
                        <a:t>관리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0.2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0.2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367798">
                <a:tc vMerge="1"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창립총회</a:t>
                      </a:r>
                      <a:r>
                        <a:t>/</a:t>
                      </a:r>
                      <a:r>
                        <a:t>법인설립 제비용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0.1 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0.1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법무사 등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767596">
                <a:tc>
                  <a:txBody>
                    <a:bodyPr/>
                    <a:lstStyle/>
                    <a:p>
                      <a:pPr algn="ctr"/>
                      <a:r>
                        <a:rPr b="1" sz="800"/>
                        <a:t>운영 재산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예비비 및 목적사업 준비금</a:t>
                      </a:r>
                      <a:br/>
                      <a:r>
                        <a:t>(</a:t>
                      </a:r>
                      <a:r>
                        <a:t>차기 이월액</a:t>
                      </a:r>
                      <a:r>
                        <a:t>)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800"/>
                        <a:t>　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6.0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  <a:r>
                        <a:t>       </a:t>
                      </a:r>
                      <a:r>
                        <a:t>6.0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800"/>
                      </a:pP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367798">
                <a:tc gridSpan="2">
                  <a:txBody>
                    <a:bodyPr/>
                    <a:lstStyle/>
                    <a:p>
                      <a:pPr algn="ctr"/>
                      <a:r>
                        <a:rPr b="1" sz="800"/>
                        <a:t>計</a:t>
                      </a:r>
                    </a:p>
                  </a:txBody>
                  <a:tcPr marL="9525" marR="9525" marT="9525" marB="9525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EEECE1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      </a:t>
                      </a:r>
                      <a:r>
                        <a:t>3.9 </a:t>
                      </a:r>
                    </a:p>
                  </a:txBody>
                  <a:tcPr marL="9525" marR="9525" marT="9525" marB="9525" anchor="ctr" anchorCtr="0" horzOverflow="overflow"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      </a:t>
                      </a:r>
                      <a:r>
                        <a:t>8.1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800"/>
                      </a:pPr>
                      <a:r>
                        <a:t>     </a:t>
                      </a:r>
                      <a:r>
                        <a:t>12.0 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EE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800">
                          <a:solidFill>
                            <a:srgbClr val="948B54"/>
                          </a:solidFill>
                        </a:rPr>
                        <a:t>　</a:t>
                      </a:r>
                    </a:p>
                  </a:txBody>
                  <a:tcPr marL="9525" marR="9525" marT="9525" marB="9525" anchor="ctr" anchorCtr="0" horzOverflow="overflow">
                    <a:lnL w="6350">
                      <a:solidFill>
                        <a:srgbClr val="000000"/>
                      </a:solidFill>
                    </a:lnL>
                    <a:lnT w="6350">
                      <a:solidFill>
                        <a:srgbClr val="000000"/>
                      </a:solidFill>
                    </a:lnT>
                    <a:solidFill>
                      <a:srgbClr val="EEECE1"/>
                    </a:solidFill>
                  </a:tcPr>
                </a:tc>
              </a:tr>
            </a:tbl>
          </a:graphicData>
        </a:graphic>
      </p:graphicFrame>
      <p:sp>
        <p:nvSpPr>
          <p:cNvPr id="427" name="Shape 427"/>
          <p:cNvSpPr/>
          <p:nvPr/>
        </p:nvSpPr>
        <p:spPr>
          <a:xfrm>
            <a:off x="273050" y="727037"/>
            <a:ext cx="4248150" cy="295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1200"/>
            </a:pPr>
            <a:r>
              <a:t>■ 목표 </a:t>
            </a:r>
            <a:r>
              <a:t>PL </a:t>
            </a:r>
            <a:r>
              <a:t>상세</a:t>
            </a:r>
          </a:p>
        </p:txBody>
      </p:sp>
      <p:sp>
        <p:nvSpPr>
          <p:cNvPr id="428" name="Shape 428"/>
          <p:cNvSpPr/>
          <p:nvPr/>
        </p:nvSpPr>
        <p:spPr>
          <a:xfrm>
            <a:off x="5780156" y="727037"/>
            <a:ext cx="4248151" cy="295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1200"/>
            </a:lvl1pPr>
          </a:lstStyle>
          <a:p>
            <a:pPr/>
            <a:r>
              <a:t>■ 출연금 사용 계획</a:t>
            </a:r>
          </a:p>
        </p:txBody>
      </p:sp>
      <p:sp>
        <p:nvSpPr>
          <p:cNvPr id="429" name="Shape 429"/>
          <p:cNvSpPr/>
          <p:nvPr/>
        </p:nvSpPr>
        <p:spPr>
          <a:xfrm>
            <a:off x="4623433" y="836577"/>
            <a:ext cx="494817" cy="185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600"/>
            </a:pPr>
            <a:r>
              <a:t>[</a:t>
            </a:r>
            <a:r>
              <a:t>단위</a:t>
            </a:r>
            <a:r>
              <a:t> : </a:t>
            </a:r>
            <a:r>
              <a:t>억 원</a:t>
            </a:r>
            <a:r>
              <a:t>]</a:t>
            </a:r>
          </a:p>
        </p:txBody>
      </p:sp>
      <p:sp>
        <p:nvSpPr>
          <p:cNvPr id="430" name="Shape 430"/>
          <p:cNvSpPr/>
          <p:nvPr/>
        </p:nvSpPr>
        <p:spPr>
          <a:xfrm>
            <a:off x="9151045" y="836577"/>
            <a:ext cx="494818" cy="185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600"/>
            </a:pPr>
            <a:r>
              <a:t>[</a:t>
            </a:r>
            <a:r>
              <a:t>단위</a:t>
            </a:r>
            <a:r>
              <a:t> : </a:t>
            </a:r>
            <a:r>
              <a:t>억 원</a:t>
            </a:r>
            <a:r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image4.jpeg" descr="G:\2008\20080414_실적발표_문서템플릿\bg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33" name="Shape 433"/>
          <p:cNvSpPr/>
          <p:nvPr/>
        </p:nvSpPr>
        <p:spPr>
          <a:xfrm>
            <a:off x="2566798" y="2996951"/>
            <a:ext cx="4772404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0000"/>
              </a:lnSpc>
              <a:defRPr b="1" i="1" sz="3600"/>
            </a:lvl1pPr>
          </a:lstStyle>
          <a:p>
            <a:pPr/>
            <a:r>
              <a:t>End of document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xfrm>
            <a:off x="238092" y="214289"/>
            <a:ext cx="9429816" cy="368282"/>
          </a:xfrm>
          <a:prstGeom prst="rect">
            <a:avLst/>
          </a:prstGeom>
        </p:spPr>
        <p:txBody>
          <a:bodyPr/>
          <a:lstStyle/>
          <a:p>
            <a:pPr/>
            <a:r>
              <a:t>목차</a:t>
            </a:r>
          </a:p>
        </p:txBody>
      </p:sp>
      <p:sp>
        <p:nvSpPr>
          <p:cNvPr id="52" name="Shape 52"/>
          <p:cNvSpPr/>
          <p:nvPr>
            <p:ph type="body" sz="quarter" idx="1"/>
          </p:nvPr>
        </p:nvSpPr>
        <p:spPr>
          <a:xfrm>
            <a:off x="2881297" y="1298564"/>
            <a:ext cx="3568736" cy="3737009"/>
          </a:xfrm>
          <a:prstGeom prst="rect">
            <a:avLst/>
          </a:prstGeom>
        </p:spPr>
        <p:txBody>
          <a:bodyPr/>
          <a:lstStyle/>
          <a:p>
            <a:pPr defTabSz="804672">
              <a:spcBef>
                <a:spcPts val="200"/>
              </a:spcBef>
              <a:defRPr sz="1232"/>
            </a:pPr>
            <a:r>
              <a:t>1. </a:t>
            </a:r>
            <a:r>
              <a:t>서비스 안내</a:t>
            </a:r>
          </a:p>
          <a:p>
            <a:pPr defTabSz="804672">
              <a:spcBef>
                <a:spcPts val="200"/>
              </a:spcBef>
              <a:defRPr sz="1232"/>
            </a:pPr>
          </a:p>
          <a:p>
            <a:pPr defTabSz="804672">
              <a:spcBef>
                <a:spcPts val="200"/>
              </a:spcBef>
              <a:defRPr sz="1232"/>
            </a:pPr>
            <a:r>
              <a:t>2</a:t>
            </a:r>
            <a:r>
              <a:t>. 문제점</a:t>
            </a:r>
          </a:p>
          <a:p>
            <a:pPr defTabSz="804672">
              <a:spcBef>
                <a:spcPts val="200"/>
              </a:spcBef>
              <a:defRPr sz="1232"/>
            </a:pPr>
          </a:p>
          <a:p>
            <a:pPr defTabSz="804672">
              <a:spcBef>
                <a:spcPts val="200"/>
              </a:spcBef>
              <a:defRPr sz="1232"/>
            </a:pPr>
            <a:r>
              <a:t>3</a:t>
            </a:r>
            <a:r>
              <a:t>. 해결책</a:t>
            </a:r>
          </a:p>
          <a:p>
            <a:pPr defTabSz="804672">
              <a:spcBef>
                <a:spcPts val="200"/>
              </a:spcBef>
              <a:defRPr sz="1232"/>
            </a:pPr>
          </a:p>
          <a:p>
            <a:pPr defTabSz="804672">
              <a:spcBef>
                <a:spcPts val="200"/>
              </a:spcBef>
              <a:defRPr sz="1232"/>
            </a:pPr>
            <a:r>
              <a:t>4</a:t>
            </a:r>
            <a:r>
              <a:t>. </a:t>
            </a:r>
            <a:r>
              <a:t>경쟁사 분석 및 비교우위</a:t>
            </a:r>
          </a:p>
          <a:p>
            <a:pPr defTabSz="804672">
              <a:spcBef>
                <a:spcPts val="200"/>
              </a:spcBef>
              <a:defRPr sz="1232"/>
            </a:pPr>
          </a:p>
          <a:p>
            <a:pPr defTabSz="804672">
              <a:spcBef>
                <a:spcPts val="200"/>
              </a:spcBef>
              <a:defRPr sz="1232"/>
            </a:pPr>
            <a:r>
              <a:t>5</a:t>
            </a:r>
            <a:r>
              <a:t>. 비즈니스 모델</a:t>
            </a:r>
          </a:p>
          <a:p>
            <a:pPr defTabSz="804672">
              <a:spcBef>
                <a:spcPts val="200"/>
              </a:spcBef>
              <a:defRPr sz="1232"/>
            </a:pPr>
          </a:p>
          <a:p>
            <a:pPr defTabSz="804672">
              <a:spcBef>
                <a:spcPts val="200"/>
              </a:spcBef>
              <a:defRPr sz="1232"/>
            </a:pPr>
            <a:r>
              <a:t>6</a:t>
            </a:r>
            <a:r>
              <a:t>. </a:t>
            </a:r>
            <a:r>
              <a:t>시장 진입전략 및 사업 성장계획</a:t>
            </a:r>
          </a:p>
          <a:p>
            <a:pPr defTabSz="804672">
              <a:spcBef>
                <a:spcPts val="200"/>
              </a:spcBef>
              <a:defRPr sz="1232"/>
            </a:pPr>
          </a:p>
          <a:p>
            <a:pPr defTabSz="804672">
              <a:spcBef>
                <a:spcPts val="200"/>
              </a:spcBef>
              <a:defRPr sz="1232"/>
            </a:pPr>
            <a:r>
              <a:t>7. 현금흐름</a:t>
            </a:r>
          </a:p>
          <a:p>
            <a:pPr defTabSz="804672">
              <a:spcBef>
                <a:spcPts val="200"/>
              </a:spcBef>
              <a:defRPr sz="1232"/>
            </a:pPr>
          </a:p>
          <a:p>
            <a:pPr defTabSz="804672">
              <a:spcBef>
                <a:spcPts val="200"/>
              </a:spcBef>
              <a:defRPr sz="1232"/>
            </a:pPr>
            <a:r>
              <a:t>8</a:t>
            </a:r>
            <a:r>
              <a:t>. </a:t>
            </a:r>
            <a:r>
              <a:t>팀</a:t>
            </a:r>
            <a:r>
              <a:t> 소개</a:t>
            </a:r>
          </a:p>
        </p:txBody>
      </p:sp>
      <p:sp>
        <p:nvSpPr>
          <p:cNvPr id="53" name="Shape 53"/>
          <p:cNvSpPr/>
          <p:nvPr>
            <p:ph type="sldNum" sz="quarter" idx="2"/>
          </p:nvPr>
        </p:nvSpPr>
        <p:spPr>
          <a:xfrm>
            <a:off x="9721577" y="6576080"/>
            <a:ext cx="160646" cy="218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4" name="Shape 54"/>
          <p:cNvSpPr/>
          <p:nvPr/>
        </p:nvSpPr>
        <p:spPr>
          <a:xfrm>
            <a:off x="2617694" y="785794"/>
            <a:ext cx="49291" cy="5786478"/>
          </a:xfrm>
          <a:prstGeom prst="rect">
            <a:avLst/>
          </a:prstGeom>
          <a:solidFill>
            <a:srgbClr val="D9D9D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b="1" sz="1500"/>
            </a:pPr>
          </a:p>
        </p:txBody>
      </p:sp>
      <p:sp>
        <p:nvSpPr>
          <p:cNvPr id="55" name="Shape 55"/>
          <p:cNvSpPr/>
          <p:nvPr/>
        </p:nvSpPr>
        <p:spPr>
          <a:xfrm>
            <a:off x="2908272" y="5382774"/>
            <a:ext cx="4953001" cy="716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spcBef>
                <a:spcPts val="300"/>
              </a:spcBef>
              <a:defRPr b="1" sz="1100">
                <a:solidFill>
                  <a:srgbClr val="808080"/>
                </a:solidFill>
              </a:defRPr>
            </a:pPr>
            <a:r>
              <a:t>[</a:t>
            </a:r>
            <a:r>
              <a:t>첨부</a:t>
            </a:r>
            <a:r>
              <a:t>]  </a:t>
            </a:r>
          </a:p>
          <a:p>
            <a:pPr marL="342900" indent="-342900">
              <a:spcBef>
                <a:spcPts val="300"/>
              </a:spcBef>
              <a:buSzPct val="100000"/>
              <a:buAutoNum type="arabicPeriod" startAt="1"/>
              <a:defRPr b="1" sz="1100">
                <a:solidFill>
                  <a:srgbClr val="808080"/>
                </a:solidFill>
              </a:defRPr>
            </a:pPr>
            <a:r>
              <a:t>향후 추진 일정</a:t>
            </a:r>
          </a:p>
          <a:p>
            <a:pPr marL="342900" indent="-342900">
              <a:spcBef>
                <a:spcPts val="300"/>
              </a:spcBef>
              <a:buSzPct val="100000"/>
              <a:buAutoNum type="arabicPeriod" startAt="1"/>
              <a:defRPr b="1" sz="1100">
                <a:solidFill>
                  <a:srgbClr val="808080"/>
                </a:solidFill>
              </a:defRPr>
            </a:pPr>
            <a:r>
              <a:t>일정</a:t>
            </a:r>
            <a:r>
              <a:t> 계획에 따른 투자금 사용 계획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title" idx="4294967295"/>
          </p:nvPr>
        </p:nvSpPr>
        <p:spPr>
          <a:xfrm>
            <a:off x="238092" y="214289"/>
            <a:ext cx="9429816" cy="368282"/>
          </a:xfrm>
          <a:prstGeom prst="rect">
            <a:avLst/>
          </a:prstGeom>
          <a:solidFill>
            <a:srgbClr val="C8E4DF"/>
          </a:solidFill>
        </p:spPr>
        <p:txBody>
          <a:bodyPr/>
          <a:lstStyle>
            <a:lvl1pPr algn="l">
              <a:defRPr b="1" sz="1500"/>
            </a:lvl1pPr>
          </a:lstStyle>
          <a:p>
            <a:pPr/>
            <a:r>
              <a:t>서비스 안내</a:t>
            </a:r>
          </a:p>
        </p:txBody>
      </p:sp>
      <p:sp>
        <p:nvSpPr>
          <p:cNvPr id="58" name="Shape 58"/>
          <p:cNvSpPr/>
          <p:nvPr>
            <p:ph type="body" sz="quarter" idx="4294967295"/>
          </p:nvPr>
        </p:nvSpPr>
        <p:spPr>
          <a:xfrm>
            <a:off x="273050" y="617498"/>
            <a:ext cx="9359900" cy="57150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b="1" sz="1400"/>
            </a:lvl1pPr>
          </a:lstStyle>
          <a:p>
            <a:pPr/>
            <a:r>
              <a:t>우리 주위에 흔히 볼 수 있는 쓰지 않는 물건들을 타인과 나누고, 그 결과로 얻은 가상화폐를 이용하여 내가 필요한 물건을 가질 수 있는진정한 무료 공유 경제 플랫폼을 제작하고자 함.</a:t>
            </a:r>
          </a:p>
        </p:txBody>
      </p:sp>
      <p:sp>
        <p:nvSpPr>
          <p:cNvPr id="59" name="Shape 59"/>
          <p:cNvSpPr/>
          <p:nvPr/>
        </p:nvSpPr>
        <p:spPr>
          <a:xfrm>
            <a:off x="9721577" y="6576080"/>
            <a:ext cx="160646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b">
            <a:spAutoFit/>
          </a:bodyPr>
          <a:lstStyle/>
          <a:p>
            <a:pPr algn="r">
              <a:defRPr sz="800"/>
            </a:pPr>
            <a:fld id="{86CB4B4D-7CA3-9044-876B-883B54F8677D}" type="slidenum"/>
            <a:r>
              <a:t>￼</a:t>
            </a:r>
          </a:p>
        </p:txBody>
      </p:sp>
      <p:pic>
        <p:nvPicPr>
          <p:cNvPr id="60" name="Sharing Your Items On Yerdle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889000" y="1600200"/>
            <a:ext cx="8128000" cy="457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79000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 rot="16200000">
            <a:off x="2310571" y="3780637"/>
            <a:ext cx="4929256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172" y="0"/>
                </a:lnTo>
                <a:lnTo>
                  <a:pt x="20428" y="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A6A6A6"/>
              </a:gs>
              <a:gs pos="60000">
                <a:srgbClr val="A6A6A6">
                  <a:alpha val="39000"/>
                </a:srgbClr>
              </a:gs>
              <a:gs pos="100000">
                <a:srgbClr val="FFFFFF"/>
              </a:gs>
            </a:gsLst>
            <a:lin ang="16200000"/>
          </a:gradFill>
          <a:ln w="12700">
            <a:miter lim="400000"/>
          </a:ln>
        </p:spPr>
        <p:txBody>
          <a:bodyPr lIns="45719" rIns="45719"/>
          <a:lstStyle/>
          <a:p>
            <a:pPr algn="ctr">
              <a:defRPr sz="1100"/>
            </a:pPr>
          </a:p>
        </p:txBody>
      </p:sp>
      <p:sp>
        <p:nvSpPr>
          <p:cNvPr id="63" name="Shape 63"/>
          <p:cNvSpPr/>
          <p:nvPr/>
        </p:nvSpPr>
        <p:spPr>
          <a:xfrm>
            <a:off x="4989512" y="1493811"/>
            <a:ext cx="4637152" cy="4929255"/>
          </a:xfrm>
          <a:prstGeom prst="rect">
            <a:avLst/>
          </a:prstGeom>
          <a:solidFill>
            <a:srgbClr val="FFFFFF"/>
          </a:solidFill>
          <a:ln w="19050">
            <a:solidFill>
              <a:srgbClr val="808080"/>
            </a:solidFill>
          </a:ln>
          <a:effectLst>
            <a:outerShdw sx="100000" sy="100000" kx="0" ky="0" algn="b" rotWithShape="0" blurRad="50800" dist="25400" dir="2700000">
              <a:srgbClr val="000000">
                <a:alpha val="4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50000"/>
              </a:lnSpc>
              <a:defRPr b="1" sz="1200"/>
            </a:pPr>
          </a:p>
        </p:txBody>
      </p:sp>
      <p:sp>
        <p:nvSpPr>
          <p:cNvPr id="64" name="Shape 64"/>
          <p:cNvSpPr/>
          <p:nvPr>
            <p:ph type="title"/>
          </p:nvPr>
        </p:nvSpPr>
        <p:spPr>
          <a:xfrm>
            <a:off x="238092" y="214289"/>
            <a:ext cx="9429816" cy="368282"/>
          </a:xfrm>
          <a:prstGeom prst="rect">
            <a:avLst/>
          </a:prstGeom>
        </p:spPr>
        <p:txBody>
          <a:bodyPr/>
          <a:lstStyle/>
          <a:p>
            <a:pPr/>
            <a:r>
              <a:t>문제점</a:t>
            </a:r>
          </a:p>
        </p:txBody>
      </p:sp>
      <p:sp>
        <p:nvSpPr>
          <p:cNvPr id="65" name="Shape 65"/>
          <p:cNvSpPr/>
          <p:nvPr>
            <p:ph type="body" sz="quarter" idx="1"/>
          </p:nvPr>
        </p:nvSpPr>
        <p:spPr>
          <a:xfrm>
            <a:off x="273050" y="617498"/>
            <a:ext cx="9359900" cy="571504"/>
          </a:xfrm>
          <a:prstGeom prst="rect">
            <a:avLst/>
          </a:prstGeom>
        </p:spPr>
        <p:txBody>
          <a:bodyPr/>
          <a:lstStyle/>
          <a:p>
            <a:pPr/>
            <a:r>
              <a:t>잉여 물품을 처분할 때 일반적으로 중고장터를 이용하지만, 여러가지 이유로 무료로 나누거나 얻기를 원하는 경우가 있음. 하지만, 기존거래에서는 ‘나눔’을 한 뒤 나에게 돌아오는 이득이 없기 때문에 나눔이 활성화 되지 못함</a:t>
            </a:r>
          </a:p>
        </p:txBody>
      </p:sp>
      <p:sp>
        <p:nvSpPr>
          <p:cNvPr id="66" name="Shape 66"/>
          <p:cNvSpPr/>
          <p:nvPr>
            <p:ph type="sldNum" sz="quarter" idx="2"/>
          </p:nvPr>
        </p:nvSpPr>
        <p:spPr>
          <a:xfrm>
            <a:off x="9721577" y="6576080"/>
            <a:ext cx="160646" cy="218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7" name="Shape 67"/>
          <p:cNvSpPr/>
          <p:nvPr/>
        </p:nvSpPr>
        <p:spPr>
          <a:xfrm>
            <a:off x="242822" y="1708817"/>
            <a:ext cx="4418073" cy="1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68" name="Shape 68"/>
          <p:cNvSpPr/>
          <p:nvPr/>
        </p:nvSpPr>
        <p:spPr>
          <a:xfrm>
            <a:off x="297352" y="1420784"/>
            <a:ext cx="4309013" cy="306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1300"/>
            </a:lvl1pPr>
          </a:lstStyle>
          <a:p>
            <a:pPr/>
            <a:r>
              <a:t>【기존 무료 나눔 사례】</a:t>
            </a:r>
          </a:p>
        </p:txBody>
      </p:sp>
      <p:sp>
        <p:nvSpPr>
          <p:cNvPr id="69" name="Shape 69"/>
          <p:cNvSpPr/>
          <p:nvPr/>
        </p:nvSpPr>
        <p:spPr>
          <a:xfrm>
            <a:off x="5153581" y="1201706"/>
            <a:ext cx="4309014" cy="306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1300"/>
            </a:lvl1pPr>
          </a:lstStyle>
          <a:p>
            <a:pPr/>
            <a:r>
              <a:t>【무료 나눔의 문제점】</a:t>
            </a:r>
          </a:p>
        </p:txBody>
      </p:sp>
      <p:sp>
        <p:nvSpPr>
          <p:cNvPr id="70" name="Shape 70"/>
          <p:cNvSpPr/>
          <p:nvPr/>
        </p:nvSpPr>
        <p:spPr>
          <a:xfrm>
            <a:off x="273049" y="1835120"/>
            <a:ext cx="2927898" cy="295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b="1" sz="1200"/>
            </a:pPr>
            <a:r>
              <a:rPr b="0">
                <a:latin typeface="Wingdings"/>
                <a:ea typeface="Wingdings"/>
                <a:cs typeface="Wingdings"/>
                <a:sym typeface="Wingdings"/>
              </a:rPr>
              <a:t>■ </a:t>
            </a:r>
            <a:r>
              <a:t>일상적인 생활에서의 사례</a:t>
            </a:r>
          </a:p>
        </p:txBody>
      </p:sp>
      <p:sp>
        <p:nvSpPr>
          <p:cNvPr id="71" name="Shape 71"/>
          <p:cNvSpPr/>
          <p:nvPr/>
        </p:nvSpPr>
        <p:spPr>
          <a:xfrm>
            <a:off x="272480" y="4021699"/>
            <a:ext cx="2416714" cy="29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b="1" sz="1200"/>
            </a:pPr>
            <a:r>
              <a:rPr b="0">
                <a:latin typeface="Wingdings"/>
                <a:ea typeface="Wingdings"/>
                <a:cs typeface="Wingdings"/>
                <a:sym typeface="Wingdings"/>
              </a:rPr>
              <a:t>■ </a:t>
            </a:r>
            <a:r>
              <a:t>다이어트 (글은 바꿔야 함)</a:t>
            </a:r>
          </a:p>
        </p:txBody>
      </p:sp>
      <p:grpSp>
        <p:nvGrpSpPr>
          <p:cNvPr id="74" name="Group 74"/>
          <p:cNvGrpSpPr/>
          <p:nvPr/>
        </p:nvGrpSpPr>
        <p:grpSpPr>
          <a:xfrm>
            <a:off x="827031" y="2200250"/>
            <a:ext cx="3800532" cy="823638"/>
            <a:chOff x="0" y="0"/>
            <a:chExt cx="3800531" cy="823636"/>
          </a:xfrm>
        </p:grpSpPr>
        <p:sp>
          <p:nvSpPr>
            <p:cNvPr id="72" name="Shape 72"/>
            <p:cNvSpPr/>
            <p:nvPr/>
          </p:nvSpPr>
          <p:spPr>
            <a:xfrm>
              <a:off x="0" y="0"/>
              <a:ext cx="3800532" cy="82363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10000"/>
                </a:lnSpc>
                <a:defRPr b="1" sz="1300"/>
              </a:pPr>
            </a:p>
          </p:txBody>
        </p:sp>
        <p:sp>
          <p:nvSpPr>
            <p:cNvPr id="73" name="Shape 73"/>
            <p:cNvSpPr/>
            <p:nvPr/>
          </p:nvSpPr>
          <p:spPr>
            <a:xfrm>
              <a:off x="0" y="0"/>
              <a:ext cx="3800532" cy="7404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457200">
                <a:defRPr sz="1000"/>
              </a:lvl1pPr>
            </a:lstStyle>
            <a:p>
              <a:pPr>
                <a:defRPr sz="1100"/>
              </a:pPr>
              <a:r>
                <a:rPr sz="1000"/>
                <a:t>5세 남아를 키우는 주부입니다. 애기가 빨리 크는 바람에 작아서 못 입게 된 옷이 많은데, 상태는 깨끗하지만 브랜드 옷도 아니라 도로 팔기도 뭣하고 주변에 물려줄 만한 사람도 없어서 아깝지만 그냥 무료로 내 놓을려구요.</a:t>
              </a:r>
            </a:p>
          </p:txBody>
        </p:sp>
      </p:grpSp>
      <p:grpSp>
        <p:nvGrpSpPr>
          <p:cNvPr id="77" name="Group 77"/>
          <p:cNvGrpSpPr/>
          <p:nvPr/>
        </p:nvGrpSpPr>
        <p:grpSpPr>
          <a:xfrm>
            <a:off x="827031" y="3076562"/>
            <a:ext cx="3800531" cy="803287"/>
            <a:chOff x="0" y="0"/>
            <a:chExt cx="3800530" cy="803286"/>
          </a:xfrm>
        </p:grpSpPr>
        <p:sp>
          <p:nvSpPr>
            <p:cNvPr id="75" name="Shape 75"/>
            <p:cNvSpPr/>
            <p:nvPr/>
          </p:nvSpPr>
          <p:spPr>
            <a:xfrm>
              <a:off x="0" y="0"/>
              <a:ext cx="3800531" cy="803286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10000"/>
                </a:lnSpc>
                <a:defRPr b="1" sz="1300"/>
              </a:pPr>
            </a:p>
          </p:txBody>
        </p:sp>
        <p:sp>
          <p:nvSpPr>
            <p:cNvPr id="76" name="Shape 76"/>
            <p:cNvSpPr/>
            <p:nvPr/>
          </p:nvSpPr>
          <p:spPr>
            <a:xfrm>
              <a:off x="0" y="0"/>
              <a:ext cx="3800531" cy="7277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457200">
                <a:defRPr sz="1000"/>
              </a:lvl1pPr>
            </a:lstStyle>
            <a:p>
              <a:pPr>
                <a:defRPr sz="1100"/>
              </a:pPr>
              <a:r>
                <a:rPr sz="1000"/>
                <a:t>곧 이사 예정인 집입니다. 식탁과 거실장을 새로 마련하게 되서 기존 가구를 처분해야 하는데, 낡은 데다 금방 팔릴것 같지도 않고 이사날짜도 촉박해서 그냥 무료로 내 놓을려구요. 좀 아깝긴 하네요.</a:t>
              </a:r>
              <a:endParaRPr sz="1000"/>
            </a:p>
          </p:txBody>
        </p:sp>
      </p:grpSp>
      <p:grpSp>
        <p:nvGrpSpPr>
          <p:cNvPr id="80" name="Group 80"/>
          <p:cNvGrpSpPr/>
          <p:nvPr/>
        </p:nvGrpSpPr>
        <p:grpSpPr>
          <a:xfrm>
            <a:off x="273050" y="2200250"/>
            <a:ext cx="480955" cy="803287"/>
            <a:chOff x="0" y="0"/>
            <a:chExt cx="480954" cy="803285"/>
          </a:xfrm>
        </p:grpSpPr>
        <p:sp>
          <p:nvSpPr>
            <p:cNvPr id="78" name="Shape 78"/>
            <p:cNvSpPr/>
            <p:nvPr/>
          </p:nvSpPr>
          <p:spPr>
            <a:xfrm>
              <a:off x="0" y="0"/>
              <a:ext cx="480955" cy="803286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b="1" sz="1100"/>
              </a:pPr>
            </a:p>
          </p:txBody>
        </p:sp>
        <p:sp>
          <p:nvSpPr>
            <p:cNvPr id="79" name="Shape 79"/>
            <p:cNvSpPr/>
            <p:nvPr/>
          </p:nvSpPr>
          <p:spPr>
            <a:xfrm>
              <a:off x="0" y="314202"/>
              <a:ext cx="480955" cy="1748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ct val="150000"/>
                </a:lnSpc>
                <a:defRPr b="1" sz="1100"/>
              </a:lvl1pPr>
            </a:lstStyle>
            <a:p>
              <a:pPr/>
              <a:r>
                <a:t>사례 1</a:t>
              </a:r>
            </a:p>
          </p:txBody>
        </p:sp>
      </p:grpSp>
      <p:grpSp>
        <p:nvGrpSpPr>
          <p:cNvPr id="83" name="Group 83"/>
          <p:cNvGrpSpPr/>
          <p:nvPr/>
        </p:nvGrpSpPr>
        <p:grpSpPr>
          <a:xfrm>
            <a:off x="273050" y="3076562"/>
            <a:ext cx="480955" cy="803287"/>
            <a:chOff x="0" y="0"/>
            <a:chExt cx="480954" cy="803285"/>
          </a:xfrm>
        </p:grpSpPr>
        <p:sp>
          <p:nvSpPr>
            <p:cNvPr id="81" name="Shape 81"/>
            <p:cNvSpPr/>
            <p:nvPr/>
          </p:nvSpPr>
          <p:spPr>
            <a:xfrm>
              <a:off x="0" y="0"/>
              <a:ext cx="480955" cy="803286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b="1" sz="1100"/>
              </a:pPr>
            </a:p>
          </p:txBody>
        </p:sp>
        <p:sp>
          <p:nvSpPr>
            <p:cNvPr id="82" name="Shape 82"/>
            <p:cNvSpPr/>
            <p:nvPr/>
          </p:nvSpPr>
          <p:spPr>
            <a:xfrm>
              <a:off x="0" y="314202"/>
              <a:ext cx="480955" cy="1748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ct val="150000"/>
                </a:lnSpc>
                <a:defRPr b="1" sz="1100"/>
              </a:lvl1pPr>
            </a:lstStyle>
            <a:p>
              <a:pPr/>
              <a:r>
                <a:t>사례 2</a:t>
              </a:r>
            </a:p>
          </p:txBody>
        </p:sp>
      </p:grpSp>
      <p:grpSp>
        <p:nvGrpSpPr>
          <p:cNvPr id="86" name="Group 86"/>
          <p:cNvGrpSpPr/>
          <p:nvPr/>
        </p:nvGrpSpPr>
        <p:grpSpPr>
          <a:xfrm>
            <a:off x="273050" y="4391030"/>
            <a:ext cx="480955" cy="693748"/>
            <a:chOff x="0" y="0"/>
            <a:chExt cx="480954" cy="693746"/>
          </a:xfrm>
        </p:grpSpPr>
        <p:sp>
          <p:nvSpPr>
            <p:cNvPr id="84" name="Shape 84"/>
            <p:cNvSpPr/>
            <p:nvPr/>
          </p:nvSpPr>
          <p:spPr>
            <a:xfrm>
              <a:off x="0" y="0"/>
              <a:ext cx="480955" cy="693747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b="1" sz="1100"/>
              </a:pPr>
            </a:p>
          </p:txBody>
        </p:sp>
        <p:sp>
          <p:nvSpPr>
            <p:cNvPr id="85" name="Shape 85"/>
            <p:cNvSpPr/>
            <p:nvPr/>
          </p:nvSpPr>
          <p:spPr>
            <a:xfrm>
              <a:off x="0" y="259432"/>
              <a:ext cx="480955" cy="1748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ct val="150000"/>
                </a:lnSpc>
                <a:defRPr b="1" sz="1100"/>
              </a:lvl1pPr>
            </a:lstStyle>
            <a:p>
              <a:pPr/>
              <a:r>
                <a:t>사례 3</a:t>
              </a:r>
            </a:p>
          </p:txBody>
        </p:sp>
      </p:grpSp>
      <p:grpSp>
        <p:nvGrpSpPr>
          <p:cNvPr id="89" name="Group 89"/>
          <p:cNvGrpSpPr/>
          <p:nvPr/>
        </p:nvGrpSpPr>
        <p:grpSpPr>
          <a:xfrm>
            <a:off x="273050" y="5157802"/>
            <a:ext cx="480955" cy="1058879"/>
            <a:chOff x="0" y="0"/>
            <a:chExt cx="480954" cy="1058877"/>
          </a:xfrm>
        </p:grpSpPr>
        <p:sp>
          <p:nvSpPr>
            <p:cNvPr id="87" name="Shape 87"/>
            <p:cNvSpPr/>
            <p:nvPr/>
          </p:nvSpPr>
          <p:spPr>
            <a:xfrm>
              <a:off x="0" y="-1"/>
              <a:ext cx="480955" cy="1058879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b="1" sz="1100"/>
              </a:pPr>
            </a:p>
          </p:txBody>
        </p:sp>
        <p:sp>
          <p:nvSpPr>
            <p:cNvPr id="88" name="Shape 88"/>
            <p:cNvSpPr/>
            <p:nvPr/>
          </p:nvSpPr>
          <p:spPr>
            <a:xfrm>
              <a:off x="0" y="441997"/>
              <a:ext cx="480955" cy="1748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ct val="150000"/>
                </a:lnSpc>
                <a:defRPr b="1" sz="1100"/>
              </a:lvl1pPr>
            </a:lstStyle>
            <a:p>
              <a:pPr/>
              <a:r>
                <a:t>사례 4</a:t>
              </a:r>
            </a:p>
          </p:txBody>
        </p:sp>
      </p:grpSp>
      <p:grpSp>
        <p:nvGrpSpPr>
          <p:cNvPr id="92" name="Group 92"/>
          <p:cNvGrpSpPr/>
          <p:nvPr/>
        </p:nvGrpSpPr>
        <p:grpSpPr>
          <a:xfrm>
            <a:off x="827031" y="4391030"/>
            <a:ext cx="3800531" cy="889012"/>
            <a:chOff x="0" y="0"/>
            <a:chExt cx="3800530" cy="889010"/>
          </a:xfrm>
        </p:grpSpPr>
        <p:sp>
          <p:nvSpPr>
            <p:cNvPr id="90" name="Shape 90"/>
            <p:cNvSpPr/>
            <p:nvPr/>
          </p:nvSpPr>
          <p:spPr>
            <a:xfrm>
              <a:off x="0" y="0"/>
              <a:ext cx="3800531" cy="6937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10000"/>
                </a:lnSpc>
                <a:defRPr b="1" sz="1300"/>
              </a:pPr>
            </a:p>
          </p:txBody>
        </p:sp>
        <p:sp>
          <p:nvSpPr>
            <p:cNvPr id="91" name="Shape 91"/>
            <p:cNvSpPr/>
            <p:nvPr/>
          </p:nvSpPr>
          <p:spPr>
            <a:xfrm>
              <a:off x="0" y="0"/>
              <a:ext cx="3800531" cy="88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457200">
                <a:defRPr sz="1000"/>
              </a:lvl1pPr>
            </a:lstStyle>
            <a:p>
              <a:pPr>
                <a:defRPr sz="1100"/>
              </a:pPr>
              <a:r>
                <a:rPr sz="1000"/>
                <a:t>다이어트에 성공한 20대 대학생입니다. 맞는 옷이 없어서 새로 다 마련해야 하는데, 한두벌이 아니라 학생 신분이라 부담스럽네요. 기존의 옷도 좋은 옷들이 아니라 팔기도 뭣하고...기존의 옷과 지금 입을만한 옷을 교환할 수는 없을까요?</a:t>
              </a:r>
              <a:endParaRPr sz="1000"/>
            </a:p>
          </p:txBody>
        </p:sp>
      </p:grpSp>
      <p:grpSp>
        <p:nvGrpSpPr>
          <p:cNvPr id="95" name="Group 95"/>
          <p:cNvGrpSpPr/>
          <p:nvPr/>
        </p:nvGrpSpPr>
        <p:grpSpPr>
          <a:xfrm>
            <a:off x="827031" y="5161768"/>
            <a:ext cx="3800532" cy="889011"/>
            <a:chOff x="0" y="0"/>
            <a:chExt cx="3800530" cy="889010"/>
          </a:xfrm>
        </p:grpSpPr>
        <p:sp>
          <p:nvSpPr>
            <p:cNvPr id="93" name="Shape 93"/>
            <p:cNvSpPr/>
            <p:nvPr/>
          </p:nvSpPr>
          <p:spPr>
            <a:xfrm>
              <a:off x="0" y="0"/>
              <a:ext cx="3800531" cy="6937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10000"/>
                </a:lnSpc>
                <a:defRPr b="1" sz="1300"/>
              </a:pPr>
            </a:p>
          </p:txBody>
        </p:sp>
        <p:sp>
          <p:nvSpPr>
            <p:cNvPr id="94" name="Shape 94"/>
            <p:cNvSpPr/>
            <p:nvPr/>
          </p:nvSpPr>
          <p:spPr>
            <a:xfrm>
              <a:off x="0" y="0"/>
              <a:ext cx="3800531" cy="8890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defRPr sz="1000"/>
              </a:lvl1pPr>
            </a:lstStyle>
            <a:p>
              <a:pPr>
                <a:defRPr sz="1100"/>
              </a:pPr>
              <a:r>
                <a:rPr sz="1000"/>
                <a:t>야구를 좋아해서 사회인 야구를 몇 년간 했습니다. 이제 40이 넘어가니 야구를 하기엔 힘이 들고 요즘은 사이클에 관심이 많아졌는데 다시 사이클 용품을 구입하자니 와이프 눈치가 보이네요 ㅠㅠ</a:t>
              </a:r>
              <a:endParaRPr sz="1000"/>
            </a:p>
          </p:txBody>
        </p:sp>
      </p:grpSp>
      <p:sp>
        <p:nvSpPr>
          <p:cNvPr id="96" name="Shape 96"/>
          <p:cNvSpPr/>
          <p:nvPr/>
        </p:nvSpPr>
        <p:spPr>
          <a:xfrm>
            <a:off x="6041429" y="2808112"/>
            <a:ext cx="2533319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나눔 뒤 돌아오는 것은 없음</a:t>
            </a:r>
          </a:p>
        </p:txBody>
      </p:sp>
      <p:sp>
        <p:nvSpPr>
          <p:cNvPr id="97" name="Shape 97"/>
          <p:cNvSpPr/>
          <p:nvPr/>
        </p:nvSpPr>
        <p:spPr>
          <a:xfrm>
            <a:off x="5875446" y="3828329"/>
            <a:ext cx="2865285" cy="682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가지고 있는 것을 중고로 팔고</a:t>
            </a:r>
          </a:p>
          <a:p>
            <a:pPr/>
            <a:r>
              <a:t>다시 중고를 구입하기엔 귀찮음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type="title"/>
          </p:nvPr>
        </p:nvSpPr>
        <p:spPr>
          <a:xfrm>
            <a:off x="238125" y="214313"/>
            <a:ext cx="9429750" cy="368301"/>
          </a:xfrm>
          <a:prstGeom prst="rect">
            <a:avLst/>
          </a:prstGeom>
        </p:spPr>
        <p:txBody>
          <a:bodyPr/>
          <a:lstStyle/>
          <a:p>
            <a:pPr/>
            <a:r>
              <a:t>해결책</a:t>
            </a:r>
          </a:p>
        </p:txBody>
      </p:sp>
      <p:sp>
        <p:nvSpPr>
          <p:cNvPr id="100" name="Shape 100"/>
          <p:cNvSpPr/>
          <p:nvPr>
            <p:ph type="body" sz="quarter" idx="1"/>
          </p:nvPr>
        </p:nvSpPr>
        <p:spPr>
          <a:xfrm>
            <a:off x="273050" y="617498"/>
            <a:ext cx="9359900" cy="571501"/>
          </a:xfrm>
          <a:prstGeom prst="rect">
            <a:avLst/>
          </a:prstGeom>
        </p:spPr>
        <p:txBody>
          <a:bodyPr/>
          <a:lstStyle/>
          <a:p>
            <a:pPr/>
            <a:r>
              <a:t>‘나누고’ 서비스를 이용하여 물건을 나누게 되면 나눔에 대한 보상으로 단추(포인트)를 획득할 수 있으며, 단추를 이용하여 </a:t>
            </a:r>
            <a:r>
              <a:rPr u="sng"/>
              <a:t>자신이 필요로 하는 물건을 획득</a:t>
            </a:r>
            <a:r>
              <a:t>할 수 있어 ‘나눔’이 활성화될 수 있음</a:t>
            </a:r>
          </a:p>
        </p:txBody>
      </p:sp>
      <p:sp>
        <p:nvSpPr>
          <p:cNvPr id="101" name="Shape 101"/>
          <p:cNvSpPr/>
          <p:nvPr>
            <p:ph type="sldNum" sz="quarter" idx="2"/>
          </p:nvPr>
        </p:nvSpPr>
        <p:spPr>
          <a:xfrm>
            <a:off x="9721577" y="6576080"/>
            <a:ext cx="160646" cy="218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2" name="Shape 102"/>
          <p:cNvSpPr/>
          <p:nvPr/>
        </p:nvSpPr>
        <p:spPr>
          <a:xfrm>
            <a:off x="388587" y="6426220"/>
            <a:ext cx="5773232" cy="225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"/>
            </a:lvl1pPr>
          </a:lstStyle>
          <a:p>
            <a:pPr/>
            <a:r>
              <a:t>1) 서비스가 발전함에 따라 획득한 포인트를 이용하여 기부 / 문화생활 등 좀 더 다양한 활동을 할 수 있음 (비즈니스 모델 및 사업확장 방향 참조)</a:t>
            </a:r>
          </a:p>
        </p:txBody>
      </p:sp>
      <p:sp>
        <p:nvSpPr>
          <p:cNvPr id="103" name="Shape 103"/>
          <p:cNvSpPr/>
          <p:nvPr/>
        </p:nvSpPr>
        <p:spPr>
          <a:xfrm>
            <a:off x="268384" y="6423066"/>
            <a:ext cx="6516000" cy="1"/>
          </a:xfrm>
          <a:prstGeom prst="line">
            <a:avLst/>
          </a:prstGeom>
          <a:ln>
            <a:solidFill>
              <a:srgbClr val="80808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4" name="Shape 104"/>
          <p:cNvSpPr/>
          <p:nvPr/>
        </p:nvSpPr>
        <p:spPr>
          <a:xfrm>
            <a:off x="2034456" y="2030432"/>
            <a:ext cx="5837088" cy="10566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100"/>
            </a:pPr>
            <a:r>
              <a:rPr sz="1000"/>
              <a:t>남는 물건을 나누고, 이때 받은 포인트로 필요한 물건을 얻는다.</a:t>
            </a:r>
            <a:endParaRPr sz="1000"/>
          </a:p>
          <a:p>
            <a:pPr defTabSz="457200">
              <a:defRPr sz="1100"/>
            </a:pPr>
            <a:endParaRPr sz="1000"/>
          </a:p>
          <a:p>
            <a:pPr defTabSz="457200">
              <a:defRPr sz="1100"/>
            </a:pPr>
            <a:r>
              <a:rPr sz="1000"/>
              <a:t>* 물건이나 용역이 거래되지만 </a:t>
            </a:r>
            <a:r>
              <a:rPr sz="1000" u="sng"/>
              <a:t>실제 돈이 오고가지 않는 선물(present)경제</a:t>
            </a:r>
            <a:r>
              <a:rPr sz="1000"/>
              <a:t>이며, 내가 나눈 것에 대한 보상으로 필요한 것을 얻을 수 있는 </a:t>
            </a:r>
            <a:r>
              <a:rPr sz="1000" u="sng"/>
              <a:t>포인트를 획득</a:t>
            </a:r>
            <a:r>
              <a:rPr sz="1000"/>
              <a:t>한다.</a:t>
            </a:r>
            <a:endParaRPr sz="1000"/>
          </a:p>
          <a:p>
            <a:pPr defTabSz="457200">
              <a:defRPr sz="1100"/>
            </a:pPr>
            <a:r>
              <a:rPr sz="1000"/>
              <a:t>* 거래에 대한 보상이 가상의 포인트이므로 초반에는 적은 가치(공짜수준)를 가지는 물건 거래부터 시작하게 되며, 향후 '나누고' 시장이 활성화되면 고가의 물건, 용역서비스, 펀딩/기부 등으로 확장될 수 있다.</a:t>
            </a:r>
          </a:p>
        </p:txBody>
      </p:sp>
      <p:sp>
        <p:nvSpPr>
          <p:cNvPr id="105" name="Shape 105"/>
          <p:cNvSpPr/>
          <p:nvPr/>
        </p:nvSpPr>
        <p:spPr>
          <a:xfrm>
            <a:off x="2038371" y="3682716"/>
            <a:ext cx="5829258" cy="1556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100"/>
            </a:pPr>
            <a:r>
              <a:rPr sz="1000"/>
              <a:t>* 기존의 무료 나눔 거래를 통하고 난뒤에는 아무런 보상이 없는데, 잉여를 나눈것에 대해 필요한 것을 얻을 권리를 </a:t>
            </a:r>
            <a:r>
              <a:rPr sz="1000" u="sng"/>
              <a:t>보상</a:t>
            </a:r>
            <a:r>
              <a:rPr sz="1000"/>
              <a:t>해 주는 '나누고' 이용을 좋아할 것이다.</a:t>
            </a:r>
            <a:endParaRPr sz="1000"/>
          </a:p>
          <a:p>
            <a:pPr defTabSz="457200">
              <a:defRPr sz="1100"/>
            </a:pPr>
            <a:r>
              <a:rPr sz="1000"/>
              <a:t>* 잉여물건은 </a:t>
            </a:r>
            <a:r>
              <a:rPr sz="1000" u="sng"/>
              <a:t>쉽게 처분</a:t>
            </a:r>
            <a:r>
              <a:rPr sz="1000"/>
              <a:t>되고 내가 원하는 것은 </a:t>
            </a:r>
            <a:r>
              <a:rPr sz="1000" u="sng"/>
              <a:t>공짜</a:t>
            </a:r>
            <a:r>
              <a:rPr sz="1000"/>
              <a:t>로 얻게 된다. (공짜 싫어하는 사람 없음)</a:t>
            </a:r>
            <a:endParaRPr sz="1000"/>
          </a:p>
          <a:p>
            <a:pPr defTabSz="457200">
              <a:defRPr sz="1100"/>
            </a:pPr>
            <a:r>
              <a:rPr sz="1000"/>
              <a:t>* 거래시에 원칙적으로 무료라는 생각에 거래에 </a:t>
            </a:r>
            <a:r>
              <a:rPr sz="1000" u="sng"/>
              <a:t>부담은 낮고</a:t>
            </a:r>
            <a:r>
              <a:rPr sz="1000"/>
              <a:t> 상대적으로 </a:t>
            </a:r>
            <a:r>
              <a:rPr sz="1000" u="sng"/>
              <a:t>높은 만족감</a:t>
            </a:r>
            <a:r>
              <a:rPr sz="1000"/>
              <a:t>을 느끼게 된다.</a:t>
            </a:r>
            <a:endParaRPr sz="1000"/>
          </a:p>
          <a:p>
            <a:pPr defTabSz="457200">
              <a:defRPr sz="1100"/>
            </a:pPr>
            <a:r>
              <a:rPr sz="1000"/>
              <a:t>* 뻔하지 않은 물건들을 찾아보고 무료로 사는 즐거움의 </a:t>
            </a:r>
            <a:r>
              <a:rPr sz="1000" u="sng"/>
              <a:t>중독성</a:t>
            </a:r>
            <a:r>
              <a:rPr sz="1000"/>
              <a:t>을 가지게 된다.</a:t>
            </a:r>
            <a:endParaRPr sz="1000"/>
          </a:p>
          <a:p>
            <a:pPr defTabSz="457200">
              <a:defRPr sz="1100"/>
            </a:pPr>
            <a:r>
              <a:rPr sz="1000"/>
              <a:t>* 물품 판매외에도 조금만 노력하면 </a:t>
            </a:r>
            <a:r>
              <a:rPr sz="1000" u="sng"/>
              <a:t>획득되는 포인트에 매력</a:t>
            </a:r>
            <a:r>
              <a:rPr sz="1000"/>
              <a:t>을 느낀다.</a:t>
            </a:r>
            <a:endParaRPr sz="1000"/>
          </a:p>
          <a:p>
            <a:pPr defTabSz="457200">
              <a:defRPr sz="1100"/>
            </a:pPr>
            <a:r>
              <a:rPr sz="1000"/>
              <a:t>* 실제 돈이 오고가지 않으므로 각종 거래시에 </a:t>
            </a:r>
            <a:r>
              <a:rPr sz="1000" u="sng"/>
              <a:t>사기에 대한 위험도가 낮다</a:t>
            </a:r>
            <a:r>
              <a:rPr sz="1000"/>
              <a:t> (ex.벽돌거래)</a:t>
            </a:r>
            <a:endParaRPr sz="1000" u="sng"/>
          </a:p>
          <a:p>
            <a:pPr defTabSz="457200">
              <a:defRPr sz="1100"/>
            </a:pPr>
            <a:r>
              <a:rPr sz="1000"/>
              <a:t>* 점점 나빠지는 경기로 인하여 지갑을 닫고, </a:t>
            </a:r>
            <a:r>
              <a:rPr sz="1000" u="sng"/>
              <a:t>무료</a:t>
            </a:r>
            <a:r>
              <a:rPr sz="1000"/>
              <a:t>에 관심을 보이게 된다.</a:t>
            </a:r>
            <a:endParaRPr sz="1000" u="sng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title"/>
          </p:nvPr>
        </p:nvSpPr>
        <p:spPr>
          <a:xfrm>
            <a:off x="238125" y="214313"/>
            <a:ext cx="9429750" cy="368301"/>
          </a:xfrm>
          <a:prstGeom prst="rect">
            <a:avLst/>
          </a:prstGeom>
        </p:spPr>
        <p:txBody>
          <a:bodyPr/>
          <a:lstStyle/>
          <a:p>
            <a:pPr/>
            <a:r>
              <a:t>경쟁사 분석 및 비교우위</a:t>
            </a:r>
          </a:p>
        </p:txBody>
      </p:sp>
      <p:sp>
        <p:nvSpPr>
          <p:cNvPr id="108" name="Shape 108"/>
          <p:cNvSpPr/>
          <p:nvPr>
            <p:ph type="body" sz="quarter" idx="1"/>
          </p:nvPr>
        </p:nvSpPr>
        <p:spPr>
          <a:xfrm>
            <a:off x="273050" y="617498"/>
            <a:ext cx="9359900" cy="571501"/>
          </a:xfrm>
          <a:prstGeom prst="rect">
            <a:avLst/>
          </a:prstGeom>
        </p:spPr>
        <p:txBody>
          <a:bodyPr/>
          <a:lstStyle/>
          <a:p>
            <a:pPr/>
            <a:r>
              <a:t>장</a:t>
            </a:r>
          </a:p>
        </p:txBody>
      </p:sp>
      <p:sp>
        <p:nvSpPr>
          <p:cNvPr id="109" name="Shape 109"/>
          <p:cNvSpPr/>
          <p:nvPr>
            <p:ph type="sldNum" sz="quarter" idx="2"/>
          </p:nvPr>
        </p:nvSpPr>
        <p:spPr>
          <a:xfrm>
            <a:off x="9721577" y="6576080"/>
            <a:ext cx="160646" cy="218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12" name="Group 112"/>
          <p:cNvGrpSpPr/>
          <p:nvPr/>
        </p:nvGrpSpPr>
        <p:grpSpPr>
          <a:xfrm>
            <a:off x="273049" y="1785915"/>
            <a:ext cx="4535489" cy="636444"/>
            <a:chOff x="0" y="0"/>
            <a:chExt cx="4535487" cy="636443"/>
          </a:xfrm>
        </p:grpSpPr>
        <p:sp>
          <p:nvSpPr>
            <p:cNvPr id="110" name="Shape 110"/>
            <p:cNvSpPr/>
            <p:nvPr/>
          </p:nvSpPr>
          <p:spPr>
            <a:xfrm>
              <a:off x="-1" y="-1"/>
              <a:ext cx="4535489" cy="636445"/>
            </a:xfrm>
            <a:prstGeom prst="rect">
              <a:avLst/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88900" indent="-88900">
                <a:lnSpc>
                  <a:spcPct val="110000"/>
                </a:lnSpc>
                <a:spcBef>
                  <a:spcPts val="200"/>
                </a:spcBef>
                <a:defRPr sz="1000"/>
              </a:pPr>
            </a:p>
          </p:txBody>
        </p:sp>
        <p:sp>
          <p:nvSpPr>
            <p:cNvPr id="111" name="Shape 111"/>
            <p:cNvSpPr/>
            <p:nvPr/>
          </p:nvSpPr>
          <p:spPr>
            <a:xfrm>
              <a:off x="-1" y="76175"/>
              <a:ext cx="4535489" cy="4840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88900" indent="-88900">
                <a:lnSpc>
                  <a:spcPct val="110000"/>
                </a:lnSpc>
                <a:spcBef>
                  <a:spcPts val="200"/>
                </a:spcBef>
                <a:buSzPct val="100000"/>
                <a:buFont typeface="Wingdings"/>
                <a:buChar char="▪"/>
                <a:defRPr b="1" sz="1100"/>
              </a:pPr>
              <a:r>
                <a:t> 수익 사업 영역에서 취약계층인 장애인의 안정적 고용을 창출하고</a:t>
              </a:r>
            </a:p>
            <a:p>
              <a:pPr marL="88900" indent="-88900">
                <a:lnSpc>
                  <a:spcPct val="110000"/>
                </a:lnSpc>
                <a:spcBef>
                  <a:spcPts val="200"/>
                </a:spcBef>
                <a:defRPr b="1" sz="1100"/>
              </a:pPr>
              <a:r>
                <a:t>   </a:t>
              </a:r>
              <a:r>
                <a:t>획득한 수익을 통해 </a:t>
              </a:r>
              <a:r>
                <a:t>Social Value</a:t>
              </a:r>
              <a:r>
                <a:t> 차원의 공익 사업을 수행</a:t>
              </a:r>
            </a:p>
          </p:txBody>
        </p:sp>
      </p:grpSp>
      <p:sp>
        <p:nvSpPr>
          <p:cNvPr id="113" name="Shape 113"/>
          <p:cNvSpPr/>
          <p:nvPr/>
        </p:nvSpPr>
        <p:spPr>
          <a:xfrm>
            <a:off x="1149362" y="2552687"/>
            <a:ext cx="3645457" cy="1384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88900" indent="-88900">
              <a:lnSpc>
                <a:spcPct val="110000"/>
              </a:lnSpc>
              <a:spcBef>
                <a:spcPts val="400"/>
              </a:spcBef>
              <a:buSzPct val="100000"/>
              <a:buFont typeface="Wingdings"/>
              <a:buChar char="▪"/>
              <a:defRPr b="1" sz="1100"/>
            </a:pPr>
            <a:r>
              <a:t>지난 </a:t>
            </a:r>
            <a:r>
              <a:t>5</a:t>
            </a:r>
            <a:r>
              <a:t>년간 당사에서 수행하던 일산 장애인 직업능력 개발원 </a:t>
            </a:r>
            <a:r>
              <a:t>IT </a:t>
            </a:r>
            <a:r>
              <a:t>교육을 사회적 기업으로 이관</a:t>
            </a:r>
          </a:p>
          <a:p>
            <a:pPr marL="88900" indent="-88900">
              <a:lnSpc>
                <a:spcPct val="110000"/>
              </a:lnSpc>
              <a:spcBef>
                <a:spcPts val="400"/>
              </a:spcBef>
              <a:buSzPct val="100000"/>
              <a:buFont typeface="Wingdings"/>
              <a:buChar char="▪"/>
              <a:defRPr b="1" sz="1100"/>
            </a:pPr>
            <a:r>
              <a:t>Java </a:t>
            </a:r>
            <a:r>
              <a:t>등 대형 </a:t>
            </a:r>
            <a:r>
              <a:t>IT </a:t>
            </a:r>
            <a:r>
              <a:t>개발 위주의 교육에서 웹</a:t>
            </a:r>
            <a:r>
              <a:t>/</a:t>
            </a:r>
            <a:r>
              <a:t>모바일</a:t>
            </a:r>
            <a:r>
              <a:t>/SNS </a:t>
            </a:r>
            <a:r>
              <a:t>등 사회적 기업 사업 영역으로 커리큘럼 변경</a:t>
            </a:r>
          </a:p>
          <a:p>
            <a:pPr marL="88900" indent="-88900">
              <a:lnSpc>
                <a:spcPct val="110000"/>
              </a:lnSpc>
              <a:spcBef>
                <a:spcPts val="400"/>
              </a:spcBef>
              <a:buSzPct val="100000"/>
              <a:buFont typeface="Wingdings"/>
              <a:buChar char="▪"/>
              <a:defRPr b="1" sz="1100"/>
            </a:pPr>
            <a:r>
              <a:t> </a:t>
            </a:r>
            <a:r>
              <a:t>IT </a:t>
            </a:r>
            <a:r>
              <a:t>교육 강사에 사회적 기업 인력 활용</a:t>
            </a:r>
          </a:p>
          <a:p>
            <a:pPr marL="88900" indent="-88900">
              <a:lnSpc>
                <a:spcPct val="110000"/>
              </a:lnSpc>
              <a:spcBef>
                <a:spcPts val="400"/>
              </a:spcBef>
              <a:buSzPct val="100000"/>
              <a:buFont typeface="Wingdings"/>
              <a:buChar char="▪"/>
              <a:defRPr b="1" sz="1100" u="sng"/>
            </a:pPr>
            <a:r>
              <a:t>우수 수료자 위주 사회적 기업 채용 연계 </a:t>
            </a:r>
            <a:r>
              <a:rPr b="0" sz="1000" u="none"/>
              <a:t>(30% </a:t>
            </a:r>
            <a:r>
              <a:rPr b="0" sz="1000" u="none"/>
              <a:t>이상</a:t>
            </a:r>
            <a:r>
              <a:rPr b="0" sz="1000" u="none"/>
              <a:t>)</a:t>
            </a:r>
            <a:r>
              <a:rPr u="none"/>
              <a:t> </a:t>
            </a:r>
          </a:p>
        </p:txBody>
      </p:sp>
      <p:grpSp>
        <p:nvGrpSpPr>
          <p:cNvPr id="116" name="Group 116"/>
          <p:cNvGrpSpPr/>
          <p:nvPr/>
        </p:nvGrpSpPr>
        <p:grpSpPr>
          <a:xfrm>
            <a:off x="273050" y="2607430"/>
            <a:ext cx="803286" cy="1953473"/>
            <a:chOff x="0" y="0"/>
            <a:chExt cx="803285" cy="1953472"/>
          </a:xfrm>
        </p:grpSpPr>
        <p:sp>
          <p:nvSpPr>
            <p:cNvPr id="114" name="Shape 114"/>
            <p:cNvSpPr/>
            <p:nvPr/>
          </p:nvSpPr>
          <p:spPr>
            <a:xfrm>
              <a:off x="0" y="-1"/>
              <a:ext cx="803286" cy="1953474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b="1" sz="1100"/>
              </a:pPr>
            </a:p>
          </p:txBody>
        </p:sp>
        <p:sp>
          <p:nvSpPr>
            <p:cNvPr id="115" name="Shape 115"/>
            <p:cNvSpPr/>
            <p:nvPr/>
          </p:nvSpPr>
          <p:spPr>
            <a:xfrm>
              <a:off x="0" y="631863"/>
              <a:ext cx="803286" cy="689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>
                <a:lnSpc>
                  <a:spcPct val="150000"/>
                </a:lnSpc>
                <a:defRPr b="1" sz="1100"/>
              </a:pPr>
              <a:r>
                <a:t>장애인 </a:t>
              </a:r>
              <a:br/>
              <a:r>
                <a:t>IT </a:t>
              </a:r>
              <a:r>
                <a:t>인력</a:t>
              </a:r>
              <a:br/>
              <a:r>
                <a:t>Incubating</a:t>
              </a:r>
            </a:p>
          </p:txBody>
        </p:sp>
      </p:grpSp>
      <p:grpSp>
        <p:nvGrpSpPr>
          <p:cNvPr id="119" name="Group 119"/>
          <p:cNvGrpSpPr/>
          <p:nvPr/>
        </p:nvGrpSpPr>
        <p:grpSpPr>
          <a:xfrm>
            <a:off x="273050" y="4684183"/>
            <a:ext cx="803286" cy="1811909"/>
            <a:chOff x="0" y="0"/>
            <a:chExt cx="803285" cy="1811908"/>
          </a:xfrm>
        </p:grpSpPr>
        <p:sp>
          <p:nvSpPr>
            <p:cNvPr id="117" name="Shape 117"/>
            <p:cNvSpPr/>
            <p:nvPr/>
          </p:nvSpPr>
          <p:spPr>
            <a:xfrm>
              <a:off x="0" y="-1"/>
              <a:ext cx="803286" cy="1811910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b="1" sz="1100"/>
              </a:pPr>
            </a:p>
          </p:txBody>
        </p:sp>
        <p:sp>
          <p:nvSpPr>
            <p:cNvPr id="118" name="Shape 118"/>
            <p:cNvSpPr/>
            <p:nvPr/>
          </p:nvSpPr>
          <p:spPr>
            <a:xfrm>
              <a:off x="0" y="694688"/>
              <a:ext cx="803286" cy="4225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>
                <a:lnSpc>
                  <a:spcPct val="150000"/>
                </a:lnSpc>
                <a:defRPr b="1" sz="1100"/>
              </a:pPr>
              <a:r>
                <a:t>사회적기업</a:t>
              </a:r>
            </a:p>
            <a:p>
              <a:pPr algn="ctr">
                <a:lnSpc>
                  <a:spcPct val="150000"/>
                </a:lnSpc>
                <a:defRPr b="1" sz="1100"/>
              </a:pPr>
              <a:r>
                <a:t>IT </a:t>
              </a:r>
              <a:r>
                <a:t>지원</a:t>
              </a:r>
            </a:p>
          </p:txBody>
        </p:sp>
      </p:grpSp>
      <p:sp>
        <p:nvSpPr>
          <p:cNvPr id="120" name="Shape 120"/>
          <p:cNvSpPr/>
          <p:nvPr/>
        </p:nvSpPr>
        <p:spPr>
          <a:xfrm>
            <a:off x="1149570" y="4633929"/>
            <a:ext cx="3658968" cy="114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88900" indent="-88900">
              <a:lnSpc>
                <a:spcPct val="120000"/>
              </a:lnSpc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IT </a:t>
            </a:r>
            <a:r>
              <a:t>활용이 열악한 장애인 기관 및 사회적 기업 대상 </a:t>
            </a:r>
            <a:r>
              <a:t>IT </a:t>
            </a:r>
            <a:r>
              <a:t>서비스 지원으로 사회적 기업의 자립을 지원</a:t>
            </a:r>
          </a:p>
          <a:p>
            <a:pPr marL="88900" indent="-88900">
              <a:lnSpc>
                <a:spcPct val="120000"/>
              </a:lnSpc>
              <a:spcBef>
                <a:spcPts val="300"/>
              </a:spcBef>
              <a:buSzPct val="100000"/>
              <a:buFont typeface="Wingdings"/>
              <a:buChar char="▪"/>
              <a:defRPr b="1" sz="1100"/>
            </a:pPr>
            <a:r>
              <a:t>SK</a:t>
            </a:r>
            <a:r>
              <a:t> 사회적 기업을 대상으로 우선적 </a:t>
            </a:r>
            <a:r>
              <a:t>IT </a:t>
            </a:r>
            <a:r>
              <a:t>지원 시행</a:t>
            </a:r>
            <a:endParaRPr sz="1000"/>
          </a:p>
          <a:p>
            <a:pPr marL="179387" indent="-90488">
              <a:spcBef>
                <a:spcPts val="200"/>
              </a:spcBef>
              <a:buSzPct val="100000"/>
              <a:buChar char="-"/>
              <a:defRPr sz="1000"/>
            </a:pPr>
            <a:r>
              <a:t>무료 재고관리</a:t>
            </a:r>
            <a:r>
              <a:t>, </a:t>
            </a:r>
            <a:r>
              <a:t>무료 회계 </a:t>
            </a:r>
            <a:r>
              <a:t>S/W</a:t>
            </a:r>
            <a:r>
              <a:t> 활용 저비용 </a:t>
            </a:r>
            <a:r>
              <a:t>IT </a:t>
            </a:r>
            <a:r>
              <a:t>구축 지원</a:t>
            </a:r>
          </a:p>
          <a:p>
            <a:pPr marL="179387" indent="-90488">
              <a:spcBef>
                <a:spcPts val="200"/>
              </a:spcBef>
              <a:buSzPct val="100000"/>
              <a:buChar char="-"/>
              <a:defRPr sz="1000"/>
            </a:pPr>
            <a:r>
              <a:t>홈페이지 구축</a:t>
            </a:r>
            <a:r>
              <a:t>/</a:t>
            </a:r>
            <a:r>
              <a:t>운영 및 </a:t>
            </a:r>
            <a:r>
              <a:t>OA </a:t>
            </a:r>
            <a:r>
              <a:t>활용 교육 등 </a:t>
            </a:r>
          </a:p>
        </p:txBody>
      </p:sp>
      <p:graphicFrame>
        <p:nvGraphicFramePr>
          <p:cNvPr id="121" name="Table 121"/>
          <p:cNvGraphicFramePr/>
          <p:nvPr/>
        </p:nvGraphicFramePr>
        <p:xfrm>
          <a:off x="1260490" y="3976694"/>
          <a:ext cx="3395713" cy="48231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807983"/>
                <a:gridCol w="517545"/>
                <a:gridCol w="517545"/>
                <a:gridCol w="517545"/>
                <a:gridCol w="517545"/>
                <a:gridCol w="517545"/>
              </a:tblGrid>
              <a:tr h="241158"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항목</a:t>
                      </a:r>
                    </a:p>
                  </a:txBody>
                  <a:tcPr marL="36000" marR="36000" marT="36000" marB="3600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’12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’13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’14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’15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’16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241158"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교육생 </a:t>
                      </a:r>
                      <a:r>
                        <a:rPr b="0"/>
                        <a:t>(</a:t>
                      </a:r>
                      <a:r>
                        <a:rPr b="0"/>
                        <a:t>명</a:t>
                      </a:r>
                      <a:r>
                        <a:rPr b="0"/>
                        <a:t>)</a:t>
                      </a:r>
                    </a:p>
                  </a:txBody>
                  <a:tcPr marL="36000" marR="36000" marT="36000" marB="3600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20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20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30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30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40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</a:tr>
            </a:tbl>
          </a:graphicData>
        </a:graphic>
      </p:graphicFrame>
      <p:graphicFrame>
        <p:nvGraphicFramePr>
          <p:cNvPr id="122" name="Table 122"/>
          <p:cNvGraphicFramePr/>
          <p:nvPr/>
        </p:nvGraphicFramePr>
        <p:xfrm>
          <a:off x="1260490" y="5838856"/>
          <a:ext cx="3395713" cy="547699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807983"/>
                <a:gridCol w="517545"/>
                <a:gridCol w="517545"/>
                <a:gridCol w="517545"/>
                <a:gridCol w="517545"/>
                <a:gridCol w="517545"/>
              </a:tblGrid>
              <a:tr h="273849"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항목</a:t>
                      </a:r>
                    </a:p>
                  </a:txBody>
                  <a:tcPr marL="36000" marR="36000" marT="36000" marB="3600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’12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’13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’14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’15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’16</a:t>
                      </a:r>
                      <a:r>
                        <a:t>년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273849"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지원 기업</a:t>
                      </a:r>
                    </a:p>
                  </a:txBody>
                  <a:tcPr marL="36000" marR="36000" marT="36000" marB="3600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-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10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20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30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30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123" name="Shape 123"/>
          <p:cNvSpPr/>
          <p:nvPr/>
        </p:nvSpPr>
        <p:spPr>
          <a:xfrm>
            <a:off x="273050" y="1637852"/>
            <a:ext cx="4535488" cy="1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24" name="Shape 124"/>
          <p:cNvSpPr/>
          <p:nvPr/>
        </p:nvSpPr>
        <p:spPr>
          <a:xfrm>
            <a:off x="565088" y="1320997"/>
            <a:ext cx="4168834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1400"/>
            </a:lvl1pPr>
          </a:lstStyle>
          <a:p>
            <a:pPr/>
            <a:r>
              <a:t>Social IT </a:t>
            </a:r>
          </a:p>
        </p:txBody>
      </p:sp>
      <p:grpSp>
        <p:nvGrpSpPr>
          <p:cNvPr id="127" name="Group 127"/>
          <p:cNvGrpSpPr/>
          <p:nvPr/>
        </p:nvGrpSpPr>
        <p:grpSpPr>
          <a:xfrm>
            <a:off x="279336" y="1347493"/>
            <a:ext cx="214315" cy="269241"/>
            <a:chOff x="0" y="0"/>
            <a:chExt cx="214314" cy="269240"/>
          </a:xfrm>
        </p:grpSpPr>
        <p:sp>
          <p:nvSpPr>
            <p:cNvPr id="125" name="Shape 125"/>
            <p:cNvSpPr/>
            <p:nvPr/>
          </p:nvSpPr>
          <p:spPr>
            <a:xfrm>
              <a:off x="0" y="27462"/>
              <a:ext cx="214315" cy="214315"/>
            </a:xfrm>
            <a:prstGeom prst="rect">
              <a:avLst/>
            </a:prstGeom>
            <a:gradFill flip="none" rotWithShape="1">
              <a:gsLst>
                <a:gs pos="0">
                  <a:srgbClr val="BABABA"/>
                </a:gs>
                <a:gs pos="35000">
                  <a:srgbClr val="CFCFCF"/>
                </a:gs>
                <a:gs pos="100000">
                  <a:srgbClr val="EDEDED"/>
                </a:gs>
              </a:gsLst>
              <a:lin ang="16200000" scaled="0"/>
            </a:gradFill>
            <a:ln w="9525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1200"/>
              </a:pPr>
            </a:p>
          </p:txBody>
        </p:sp>
        <p:sp>
          <p:nvSpPr>
            <p:cNvPr id="126" name="Shape 126"/>
            <p:cNvSpPr/>
            <p:nvPr/>
          </p:nvSpPr>
          <p:spPr>
            <a:xfrm>
              <a:off x="0" y="-1"/>
              <a:ext cx="214315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 sz="1200"/>
              </a:lvl1pPr>
            </a:lstStyle>
            <a:p>
              <a:pPr/>
              <a:r>
                <a:t>C</a:t>
              </a:r>
            </a:p>
          </p:txBody>
        </p:sp>
      </p:grpSp>
      <p:sp>
        <p:nvSpPr>
          <p:cNvPr id="128" name="Shape 128"/>
          <p:cNvSpPr/>
          <p:nvPr/>
        </p:nvSpPr>
        <p:spPr>
          <a:xfrm>
            <a:off x="5097462" y="1676375"/>
            <a:ext cx="4168835" cy="306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i="1" sz="1300">
                <a:solidFill>
                  <a:srgbClr val="808080"/>
                </a:solidFill>
              </a:defRPr>
            </a:pPr>
            <a:r>
              <a:t>[</a:t>
            </a:r>
            <a:r>
              <a:t>참고</a:t>
            </a:r>
            <a:r>
              <a:t>] </a:t>
            </a:r>
            <a:r>
              <a:t>번*장터, 아름** 가게, 네*버 중고나라 차별점</a:t>
            </a:r>
          </a:p>
        </p:txBody>
      </p:sp>
      <p:sp>
        <p:nvSpPr>
          <p:cNvPr id="129" name="Shape 129"/>
          <p:cNvSpPr/>
          <p:nvPr/>
        </p:nvSpPr>
        <p:spPr>
          <a:xfrm>
            <a:off x="5097462" y="1968480"/>
            <a:ext cx="4535488" cy="4556146"/>
          </a:xfrm>
          <a:prstGeom prst="rect">
            <a:avLst/>
          </a:prstGeom>
          <a:ln>
            <a:solidFill>
              <a:srgbClr val="808080"/>
            </a:solidFill>
          </a:ln>
        </p:spPr>
        <p:txBody>
          <a:bodyPr lIns="45719" rIns="45719"/>
          <a:lstStyle/>
          <a:p>
            <a:pPr algn="ctr">
              <a:defRPr sz="1100"/>
            </a:pPr>
          </a:p>
        </p:txBody>
      </p:sp>
      <p:grpSp>
        <p:nvGrpSpPr>
          <p:cNvPr id="132" name="Group 132"/>
          <p:cNvGrpSpPr/>
          <p:nvPr/>
        </p:nvGrpSpPr>
        <p:grpSpPr>
          <a:xfrm>
            <a:off x="5245104" y="2078019"/>
            <a:ext cx="4235510" cy="620722"/>
            <a:chOff x="0" y="0"/>
            <a:chExt cx="4235508" cy="620720"/>
          </a:xfrm>
        </p:grpSpPr>
        <p:sp>
          <p:nvSpPr>
            <p:cNvPr id="130" name="Shape 130"/>
            <p:cNvSpPr/>
            <p:nvPr/>
          </p:nvSpPr>
          <p:spPr>
            <a:xfrm>
              <a:off x="-1" y="0"/>
              <a:ext cx="4235510" cy="620721"/>
            </a:xfrm>
            <a:prstGeom prst="rect">
              <a:avLst/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10000"/>
                </a:lnSpc>
                <a:spcBef>
                  <a:spcPts val="200"/>
                </a:spcBef>
              </a:pP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81014"/>
              <a:ext cx="4235510" cy="458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88900" indent="-88900">
                <a:lnSpc>
                  <a:spcPct val="110000"/>
                </a:lnSpc>
                <a:spcBef>
                  <a:spcPts val="200"/>
                </a:spcBef>
                <a:buSzPct val="100000"/>
                <a:buFont typeface="Wingdings"/>
                <a:buChar char="▪"/>
                <a:defRPr b="1" sz="1100"/>
              </a:pPr>
              <a:r>
                <a:t> </a:t>
              </a:r>
              <a:r>
                <a:t>SKT</a:t>
              </a:r>
              <a:r>
                <a:t> 사회적 기업</a:t>
              </a:r>
              <a:r>
                <a:t>, </a:t>
              </a:r>
              <a:r>
                <a:t>행복 </a:t>
              </a:r>
              <a:r>
                <a:t>ICT</a:t>
              </a:r>
              <a:r>
                <a:t>와 </a:t>
              </a:r>
              <a:r>
                <a:t>Biz. Industry </a:t>
              </a:r>
              <a:r>
                <a:t>측면의 공통점이 있으나 설립 목적</a:t>
              </a:r>
              <a:r>
                <a:t>, </a:t>
              </a:r>
              <a:r>
                <a:t>추구 가치</a:t>
              </a:r>
              <a:r>
                <a:t>, </a:t>
              </a:r>
              <a:r>
                <a:t>사업 영역 등에 차별점이 있음</a:t>
              </a:r>
              <a:r>
                <a:t>.</a:t>
              </a:r>
            </a:p>
          </p:txBody>
        </p:sp>
      </p:grpSp>
      <p:graphicFrame>
        <p:nvGraphicFramePr>
          <p:cNvPr id="133" name="Table 133"/>
          <p:cNvGraphicFramePr/>
          <p:nvPr/>
        </p:nvGraphicFramePr>
        <p:xfrm>
          <a:off x="5245103" y="2808278"/>
          <a:ext cx="4235510" cy="1982113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876312"/>
                <a:gridCol w="1679598"/>
                <a:gridCol w="1679598"/>
              </a:tblGrid>
              <a:tr h="241158"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항목</a:t>
                      </a:r>
                    </a:p>
                  </a:txBody>
                  <a:tcPr marL="36000" marR="36000" marT="36000" marB="3600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B사, A사, N사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나누고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241158"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사회적 목적</a:t>
                      </a:r>
                    </a:p>
                  </a:txBody>
                  <a:tcPr marL="36000" marR="36000" marT="36000" marB="3600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1000"/>
                        <a:t>일자리 제공형 사회적 기업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사회서비스 제공형 사회적</a:t>
                      </a:r>
                    </a:p>
                    <a:p>
                      <a:pPr>
                        <a:defRPr sz="1000"/>
                      </a:pPr>
                      <a:r>
                        <a:t>기업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</a:tr>
              <a:tr h="294867"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구성원</a:t>
                      </a:r>
                    </a:p>
                  </a:txBody>
                  <a:tcPr marL="36000" marR="36000" marT="36000" marB="3600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1000"/>
                        <a:t>장애인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취약계층 </a:t>
                      </a:r>
                      <a:r>
                        <a:t>(</a:t>
                      </a:r>
                      <a:r>
                        <a:t>청년실업자 등</a:t>
                      </a:r>
                      <a:r>
                        <a:t>)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</a:tr>
              <a:tr h="620721"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추구 가치</a:t>
                      </a:r>
                    </a:p>
                  </a:txBody>
                  <a:tcPr marL="36000" marR="36000" marT="36000" marB="3600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장애인에게 전문 </a:t>
                      </a:r>
                      <a:r>
                        <a:t>IT </a:t>
                      </a:r>
                      <a:r>
                        <a:t>영역의 좋은 일자리를 제공하여 </a:t>
                      </a:r>
                    </a:p>
                    <a:p>
                      <a:pPr>
                        <a:defRPr b="1" sz="1000" u="sng"/>
                      </a:pPr>
                      <a:r>
                        <a:t>장애인의 자립</a:t>
                      </a:r>
                      <a:r>
                        <a:t>/</a:t>
                      </a:r>
                      <a:r>
                        <a:t>자활을 확보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사회 취약 영역</a:t>
                      </a:r>
                      <a:r>
                        <a:t>, </a:t>
                      </a:r>
                      <a:r>
                        <a:t>사회 공헌 분야에 필요한 </a:t>
                      </a:r>
                      <a:r>
                        <a:rPr b="1" u="sng"/>
                        <a:t>공익적</a:t>
                      </a:r>
                      <a:r>
                        <a:rPr b="1" u="sng"/>
                        <a:t> IT </a:t>
                      </a:r>
                      <a:r>
                        <a:rPr b="1" u="sng"/>
                        <a:t>서비스 발굴 및 개발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</a:tr>
              <a:tr h="584208">
                <a:tc>
                  <a:txBody>
                    <a:bodyPr/>
                    <a:lstStyle/>
                    <a:p>
                      <a:pPr algn="ctr">
                        <a:defRPr b="1" sz="1000"/>
                      </a:pPr>
                      <a:r>
                        <a:t>Target </a:t>
                      </a:r>
                      <a:r>
                        <a:t>고객</a:t>
                      </a:r>
                    </a:p>
                  </a:txBody>
                  <a:tcPr marL="36000" marR="36000" marT="36000" marB="3600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 </a:t>
                      </a:r>
                      <a:r>
                        <a:t>당사 내부 </a:t>
                      </a:r>
                      <a:r>
                        <a:t>OS </a:t>
                      </a:r>
                      <a:r>
                        <a:t>사업</a:t>
                      </a:r>
                    </a:p>
                    <a:p>
                      <a:pPr>
                        <a:defRPr sz="1000"/>
                      </a:pPr>
                      <a:r>
                        <a:t>- </a:t>
                      </a:r>
                      <a:r>
                        <a:t>당사 외부 </a:t>
                      </a:r>
                      <a:r>
                        <a:t>SI </a:t>
                      </a:r>
                      <a:r>
                        <a:t>사업</a:t>
                      </a:r>
                    </a:p>
                    <a:p>
                      <a:pPr>
                        <a:defRPr sz="1000"/>
                      </a:pPr>
                      <a:r>
                        <a:t>- </a:t>
                      </a:r>
                      <a:r>
                        <a:t>공공</a:t>
                      </a:r>
                      <a:r>
                        <a:t>/</a:t>
                      </a:r>
                      <a:r>
                        <a:t>지자체 웹</a:t>
                      </a:r>
                      <a:r>
                        <a:t>/SNS </a:t>
                      </a:r>
                      <a:r>
                        <a:t>등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6350">
                      <a:solidFill>
                        <a:srgbClr val="808080"/>
                      </a:solidFill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 SKT </a:t>
                      </a:r>
                      <a:r>
                        <a:t>내부 소규모 </a:t>
                      </a:r>
                      <a:r>
                        <a:t>IT </a:t>
                      </a:r>
                      <a:r>
                        <a:t>개발</a:t>
                      </a:r>
                    </a:p>
                    <a:p>
                      <a:pPr>
                        <a:defRPr sz="1000"/>
                      </a:pPr>
                      <a:r>
                        <a:t>- </a:t>
                      </a:r>
                      <a:r>
                        <a:t>외부 공익적 </a:t>
                      </a:r>
                      <a:r>
                        <a:t>IT </a:t>
                      </a:r>
                      <a:r>
                        <a:t>개발 등</a:t>
                      </a:r>
                    </a:p>
                  </a:txBody>
                  <a:tcPr marL="36000" marR="36000" marT="36000" marB="36000" anchor="ctr" anchorCtr="0" horzOverflow="overflow">
                    <a:lnL w="6350">
                      <a:solidFill>
                        <a:srgbClr val="80808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</a:lnT>
                    <a:lnB w="6350">
                      <a:solidFill>
                        <a:srgbClr val="808080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134" name="Shape 134"/>
          <p:cNvSpPr/>
          <p:nvPr/>
        </p:nvSpPr>
        <p:spPr>
          <a:xfrm>
            <a:off x="5245103" y="5145111"/>
            <a:ext cx="4272022" cy="1400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Font typeface="Wingdings"/>
              <a:buChar char="▪"/>
              <a:defRPr b="1" sz="1100"/>
            </a:pPr>
            <a:r>
              <a:t> IT </a:t>
            </a:r>
            <a:r>
              <a:t>영역에서 상호 </a:t>
            </a:r>
            <a:r>
              <a:t>Synergy </a:t>
            </a:r>
            <a:r>
              <a:t>확보 </a:t>
            </a:r>
          </a:p>
          <a:p>
            <a:pPr>
              <a:buSzPct val="100000"/>
              <a:buFont typeface="Wingdings"/>
              <a:buChar char="▪"/>
              <a:defRPr b="1" sz="400"/>
            </a:pPr>
          </a:p>
          <a:p>
            <a:pPr>
              <a:defRPr b="1" sz="1100"/>
            </a:pPr>
            <a:r>
              <a:t>  </a:t>
            </a:r>
            <a:r>
              <a:t>① 인력 교류 측면</a:t>
            </a:r>
          </a:p>
          <a:p>
            <a:pPr>
              <a:defRPr sz="1000"/>
            </a:pPr>
            <a:r>
              <a:t>      -</a:t>
            </a:r>
            <a:r>
              <a:t> </a:t>
            </a:r>
            <a:r>
              <a:t>IT </a:t>
            </a:r>
            <a:r>
              <a:t>영역의 구인난 지속으로 신규 인력 채용의 어려움 지속</a:t>
            </a:r>
          </a:p>
          <a:p>
            <a:pPr>
              <a:defRPr sz="1000"/>
            </a:pPr>
            <a:r>
              <a:t>      - </a:t>
            </a:r>
            <a:r>
              <a:t>장애인 </a:t>
            </a:r>
            <a:r>
              <a:t>IT </a:t>
            </a:r>
            <a:r>
              <a:t>인력 인큐베이팅을 통해 행복 </a:t>
            </a:r>
            <a:r>
              <a:t>ICT </a:t>
            </a:r>
            <a:r>
              <a:t>인력 채용 지원 가능</a:t>
            </a:r>
          </a:p>
          <a:p>
            <a:pPr>
              <a:defRPr b="1" sz="500"/>
            </a:pPr>
          </a:p>
          <a:p>
            <a:pPr>
              <a:defRPr b="1" sz="1100"/>
            </a:pPr>
            <a:r>
              <a:t>  ② 사업 수행 측면</a:t>
            </a:r>
            <a:endParaRPr sz="1000"/>
          </a:p>
          <a:p>
            <a:pPr>
              <a:defRPr sz="1000"/>
            </a:pPr>
            <a:r>
              <a:t>      - SKT</a:t>
            </a:r>
            <a:r>
              <a:t>의 모바일 기술 강점</a:t>
            </a:r>
            <a:r>
              <a:t>, C&amp;C</a:t>
            </a:r>
            <a:r>
              <a:t>의 </a:t>
            </a:r>
            <a:r>
              <a:t>IT </a:t>
            </a:r>
            <a:r>
              <a:t>기술 강점의 상호 교류 지원</a:t>
            </a:r>
          </a:p>
          <a:p>
            <a:pPr>
              <a:defRPr sz="1000"/>
            </a:pPr>
            <a:r>
              <a:t>      - </a:t>
            </a:r>
            <a:r>
              <a:t>공공</a:t>
            </a:r>
            <a:r>
              <a:t>/</a:t>
            </a:r>
            <a:r>
              <a:t>민간 </a:t>
            </a:r>
            <a:r>
              <a:t>IT Project </a:t>
            </a:r>
            <a:r>
              <a:t>수행 시 파트너로 동반 참여 가능</a:t>
            </a:r>
          </a:p>
        </p:txBody>
      </p:sp>
      <p:sp>
        <p:nvSpPr>
          <p:cNvPr id="135" name="Shape 135"/>
          <p:cNvSpPr/>
          <p:nvPr/>
        </p:nvSpPr>
        <p:spPr>
          <a:xfrm>
            <a:off x="3146484" y="271228"/>
            <a:ext cx="5300959" cy="171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100"/>
            </a:pPr>
            <a:r>
              <a:rPr sz="1000"/>
              <a:t>남는 것을 다른 사람들에게 줄때 가치가 나타난다는 점에서 '나누고' 는 공유경제 플랫폼으로 설명되며, 공유경제는 이제 거스를 수 없는 현재의 트렌드이다.</a:t>
            </a:r>
            <a:endParaRPr sz="1000"/>
          </a:p>
          <a:p>
            <a:pPr defTabSz="457200">
              <a:defRPr sz="1100"/>
            </a:pPr>
            <a:endParaRPr sz="1000"/>
          </a:p>
          <a:p>
            <a:pPr defTabSz="457200">
              <a:defRPr sz="1100"/>
            </a:pPr>
            <a:r>
              <a:rPr sz="1000"/>
              <a:t>* '나누고'라는 공유경제 플랫폼은 잉여를 공동체에 재분배 할때 </a:t>
            </a:r>
            <a:r>
              <a:rPr sz="1000" u="sng"/>
              <a:t>돈이 들지 않게</a:t>
            </a:r>
            <a:r>
              <a:rPr sz="1000"/>
              <a:t>끔 해서 또다른 경제적 가치를 얻을 수 있게 하며, 유휴자산을 </a:t>
            </a:r>
            <a:r>
              <a:rPr sz="1000" u="sng"/>
              <a:t>쉽게</a:t>
            </a:r>
            <a:r>
              <a:rPr sz="1000"/>
              <a:t> 공유경제속으로 끌여들이며, 그 자산들이 공동체 안에서 </a:t>
            </a:r>
            <a:r>
              <a:rPr sz="1000" u="sng"/>
              <a:t>순환</a:t>
            </a:r>
            <a:r>
              <a:rPr sz="1000"/>
              <a:t>되게 한다.</a:t>
            </a:r>
            <a:endParaRPr sz="1000"/>
          </a:p>
          <a:p>
            <a:pPr defTabSz="457200">
              <a:defRPr sz="1100"/>
            </a:pPr>
            <a:r>
              <a:rPr sz="1000"/>
              <a:t>* 돈으로 거래되는 현실세계와는 </a:t>
            </a:r>
            <a:r>
              <a:rPr sz="1000" u="sng"/>
              <a:t>별개의 새로운 시장</a:t>
            </a:r>
            <a:r>
              <a:rPr sz="1000"/>
              <a:t>이 형성되는 것이며, 그 가치는 아주 클 수 있다.</a:t>
            </a:r>
            <a:endParaRPr sz="1000"/>
          </a:p>
          <a:p>
            <a:pPr defTabSz="457200">
              <a:defRPr sz="1100"/>
            </a:pPr>
            <a:r>
              <a:rPr sz="1000"/>
              <a:t>* '나누고'내에서 </a:t>
            </a:r>
            <a:r>
              <a:rPr sz="1000" u="sng"/>
              <a:t>P2P 형태의 시장</a:t>
            </a:r>
            <a:r>
              <a:rPr sz="1000"/>
              <a:t>의 주로 형성이 되어, 기존의 기업과 소비자로 깔끔하게 나누던 경계가 흐릿해지는 사회흐름에 편승한다.</a:t>
            </a:r>
            <a:endParaRPr sz="1000"/>
          </a:p>
          <a:p>
            <a:pPr defTabSz="457200">
              <a:defRPr sz="1100"/>
            </a:pPr>
            <a:r>
              <a:rPr sz="1000"/>
              <a:t>* '나누고'는 공유경제 기업으로 </a:t>
            </a:r>
            <a:r>
              <a:rPr sz="1000" u="sng"/>
              <a:t>도덕적 영향력과 긍정적인 홍보 효과</a:t>
            </a:r>
            <a:r>
              <a:rPr sz="1000"/>
              <a:t>를 누릴 수 있다.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/>
        </p:nvSpPr>
        <p:spPr>
          <a:xfrm>
            <a:off x="273050" y="4999058"/>
            <a:ext cx="4535488" cy="992223"/>
          </a:xfrm>
          <a:prstGeom prst="rect">
            <a:avLst/>
          </a:prstGeom>
          <a:solidFill>
            <a:srgbClr val="EEECE1"/>
          </a:solidFill>
          <a:ln w="12700">
            <a:solidFill>
              <a:srgbClr val="808080"/>
            </a:solidFill>
            <a:prstDash val="dash"/>
          </a:ln>
        </p:spPr>
        <p:txBody>
          <a:bodyPr lIns="45719" rIns="45719"/>
          <a:lstStyle/>
          <a:p>
            <a:pPr algn="ctr">
              <a:defRPr sz="1100"/>
            </a:pPr>
          </a:p>
        </p:txBody>
      </p:sp>
      <p:sp>
        <p:nvSpPr>
          <p:cNvPr id="138" name="Shape 138"/>
          <p:cNvSpPr/>
          <p:nvPr>
            <p:ph type="title"/>
          </p:nvPr>
        </p:nvSpPr>
        <p:spPr>
          <a:xfrm>
            <a:off x="238092" y="214289"/>
            <a:ext cx="9429816" cy="368282"/>
          </a:xfrm>
          <a:prstGeom prst="rect">
            <a:avLst/>
          </a:prstGeom>
        </p:spPr>
        <p:txBody>
          <a:bodyPr/>
          <a:lstStyle/>
          <a:p>
            <a:pPr/>
            <a:r>
              <a:t>비즈니스 모델</a:t>
            </a:r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xfrm>
            <a:off x="273050" y="622917"/>
            <a:ext cx="9359900" cy="574059"/>
          </a:xfrm>
          <a:prstGeom prst="rect">
            <a:avLst/>
          </a:prstGeom>
        </p:spPr>
        <p:txBody>
          <a:bodyPr/>
          <a:lstStyle/>
          <a:p>
            <a:pPr/>
            <a:r>
              <a:t>재</a:t>
            </a:r>
          </a:p>
        </p:txBody>
      </p:sp>
      <p:sp>
        <p:nvSpPr>
          <p:cNvPr id="140" name="Shape 140"/>
          <p:cNvSpPr/>
          <p:nvPr>
            <p:ph type="sldNum" sz="quarter" idx="2"/>
          </p:nvPr>
        </p:nvSpPr>
        <p:spPr>
          <a:xfrm>
            <a:off x="9721577" y="6576080"/>
            <a:ext cx="160646" cy="218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1" name="Shape 141"/>
          <p:cNvSpPr/>
          <p:nvPr/>
        </p:nvSpPr>
        <p:spPr>
          <a:xfrm>
            <a:off x="242822" y="6423066"/>
            <a:ext cx="7229576" cy="359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800"/>
            </a:pPr>
            <a:r>
              <a:t>1) </a:t>
            </a:r>
            <a:r>
              <a:t>공익사업에서 일부 인건비 수준의 매출 확보</a:t>
            </a:r>
            <a:r>
              <a:t>			2) </a:t>
            </a:r>
            <a:r>
              <a:t>사무실 구축</a:t>
            </a:r>
            <a:r>
              <a:t> </a:t>
            </a:r>
            <a:r>
              <a:t>및</a:t>
            </a:r>
            <a:r>
              <a:t> </a:t>
            </a:r>
            <a:r>
              <a:t>장비 투자 </a:t>
            </a:r>
            <a:r>
              <a:t>4</a:t>
            </a:r>
            <a:r>
              <a:t>년 감가상각 반영</a:t>
            </a:r>
            <a:br/>
            <a:r>
              <a:t>3) </a:t>
            </a:r>
            <a:r>
              <a:t>비영리 재단 법인</a:t>
            </a:r>
            <a:r>
              <a:t>, </a:t>
            </a:r>
            <a:r>
              <a:t>사회적 기업 등 법인세 감면 혜택에 따른 법인세 산정 미반영 </a:t>
            </a:r>
            <a:r>
              <a:t>	</a:t>
            </a:r>
          </a:p>
        </p:txBody>
      </p:sp>
      <p:sp>
        <p:nvSpPr>
          <p:cNvPr id="142" name="Shape 142"/>
          <p:cNvSpPr/>
          <p:nvPr/>
        </p:nvSpPr>
        <p:spPr>
          <a:xfrm>
            <a:off x="260765" y="6431415"/>
            <a:ext cx="7344001" cy="1589"/>
          </a:xfrm>
          <a:prstGeom prst="line">
            <a:avLst/>
          </a:prstGeom>
          <a:ln>
            <a:solidFill>
              <a:srgbClr val="80808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3" name="Shape 143"/>
          <p:cNvSpPr/>
          <p:nvPr/>
        </p:nvSpPr>
        <p:spPr>
          <a:xfrm>
            <a:off x="280925" y="1347759"/>
            <a:ext cx="2714645" cy="319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1400"/>
            </a:pPr>
            <a:r>
              <a:rPr b="0">
                <a:latin typeface="Wingdings"/>
                <a:ea typeface="Wingdings"/>
                <a:cs typeface="Wingdings"/>
                <a:sym typeface="Wingdings"/>
              </a:rPr>
              <a:t>■ </a:t>
            </a:r>
            <a:r>
              <a:rPr sz="1300"/>
              <a:t>소요 인력 규모 </a:t>
            </a:r>
            <a:r>
              <a:rPr sz="1100"/>
              <a:t>(</a:t>
            </a:r>
            <a:r>
              <a:rPr sz="1100"/>
              <a:t>고용 목표</a:t>
            </a:r>
            <a:r>
              <a:rPr sz="1100"/>
              <a:t>)</a:t>
            </a:r>
          </a:p>
        </p:txBody>
      </p:sp>
      <p:graphicFrame>
        <p:nvGraphicFramePr>
          <p:cNvPr id="144" name="Table 144"/>
          <p:cNvGraphicFramePr/>
          <p:nvPr/>
        </p:nvGraphicFramePr>
        <p:xfrm>
          <a:off x="279336" y="1633510"/>
          <a:ext cx="4518220" cy="168595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766773"/>
                <a:gridCol w="1424007"/>
                <a:gridCol w="465488"/>
                <a:gridCol w="465488"/>
                <a:gridCol w="465488"/>
                <a:gridCol w="465488"/>
                <a:gridCol w="465488"/>
              </a:tblGrid>
              <a:tr h="298456">
                <a:tc gridSpan="2">
                  <a:txBody>
                    <a:bodyPr/>
                    <a:lstStyle/>
                    <a:p>
                      <a:pPr algn="ctr"/>
                      <a:r>
                        <a:rPr b="1" sz="1000"/>
                        <a:t>구분</a:t>
                      </a:r>
                    </a:p>
                  </a:txBody>
                  <a:tcPr marL="0" marR="0" marT="0" marB="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ADA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‘12</a:t>
                      </a:r>
                      <a:r>
                        <a:t>년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‘13</a:t>
                      </a:r>
                      <a:r>
                        <a:t>년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‘14</a:t>
                      </a:r>
                      <a:r>
                        <a:t>년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‘15</a:t>
                      </a:r>
                      <a:r>
                        <a:t>년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’16</a:t>
                      </a:r>
                      <a:r>
                        <a:t>년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ADA"/>
                    </a:solidFill>
                  </a:tcPr>
                </a:tc>
              </a:tr>
              <a:tr h="207634">
                <a:tc>
                  <a:txBody>
                    <a:bodyPr/>
                    <a:lstStyle/>
                    <a:p>
                      <a:pPr/>
                      <a:r>
                        <a:rPr b="1" sz="1000"/>
                        <a:t>공익사업</a:t>
                      </a:r>
                    </a:p>
                  </a:txBody>
                  <a:tcPr marL="0" marR="0" marT="0" marB="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  <a:prstDash val="sysDot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IT</a:t>
                      </a:r>
                      <a:r>
                        <a:t>교육 </a:t>
                      </a:r>
                      <a:r>
                        <a:t>/ IT </a:t>
                      </a:r>
                      <a:r>
                        <a:t>지원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  <a:prstDash val="sysDot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3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7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13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20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23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</a:tr>
              <a:tr h="207634">
                <a:tc>
                  <a:txBody>
                    <a:bodyPr/>
                    <a:lstStyle/>
                    <a:p>
                      <a:pPr/>
                      <a:r>
                        <a:rPr b="1" sz="1000"/>
                        <a:t>수익사업</a:t>
                      </a:r>
                    </a:p>
                  </a:txBody>
                  <a:tcPr marL="0" marR="0" marT="0" marB="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  <a:prstDash val="sysDot"/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웹</a:t>
                      </a:r>
                      <a:r>
                        <a:t>/</a:t>
                      </a:r>
                      <a:r>
                        <a:t>모바일</a:t>
                      </a:r>
                      <a:r>
                        <a:t>/SNS/</a:t>
                      </a:r>
                      <a:r>
                        <a:t>접근성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  <a:prstDash val="sysDot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27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39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51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61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70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6350">
                      <a:solidFill>
                        <a:srgbClr val="808080"/>
                      </a:solidFill>
                      <a:prstDash val="sysDot"/>
                    </a:lnB>
                  </a:tcPr>
                </a:tc>
              </a:tr>
              <a:tr h="207634">
                <a:tc gridSpan="2">
                  <a:txBody>
                    <a:bodyPr/>
                    <a:lstStyle/>
                    <a:p>
                      <a:pPr/>
                      <a:r>
                        <a:rPr sz="1000"/>
                        <a:t>Sales &amp; Management</a:t>
                      </a:r>
                    </a:p>
                  </a:txBody>
                  <a:tcPr marL="0" marR="0" marT="0" marB="0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28575">
                      <a:solidFill>
                        <a:srgbClr val="FF0000"/>
                      </a:solidFill>
                    </a:lnB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4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28575">
                      <a:solidFill>
                        <a:srgbClr val="FF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6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28575">
                      <a:solidFill>
                        <a:srgbClr val="FF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6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28575">
                      <a:solidFill>
                        <a:srgbClr val="FF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7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28575">
                      <a:solidFill>
                        <a:srgbClr val="FF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/>
                        <a:t>8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808080"/>
                      </a:solidFill>
                      <a:prstDash val="sysDot"/>
                    </a:lnT>
                    <a:lnB w="28575">
                      <a:solidFill>
                        <a:srgbClr val="FF0000"/>
                      </a:solidFill>
                    </a:lnB>
                  </a:tcPr>
                </a:tc>
              </a:tr>
              <a:tr h="382296">
                <a:tc gridSpan="2">
                  <a:txBody>
                    <a:bodyPr/>
                    <a:lstStyle/>
                    <a:p>
                      <a:pPr/>
                      <a:r>
                        <a:rPr b="1" sz="1000"/>
                        <a:t>전체 인력 규모</a:t>
                      </a:r>
                    </a:p>
                  </a:txBody>
                  <a:tcPr marL="0" marR="0" marT="0" marB="0" anchor="ctr" anchorCtr="0" horzOverflow="overflow">
                    <a:lnL w="28575">
                      <a:solidFill>
                        <a:srgbClr val="FF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28575">
                      <a:solidFill>
                        <a:srgbClr val="FF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34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28575">
                      <a:solidFill>
                        <a:srgbClr val="FF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52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28575">
                      <a:solidFill>
                        <a:srgbClr val="FF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70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28575">
                      <a:solidFill>
                        <a:srgbClr val="FF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88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28575">
                      <a:solidFill>
                        <a:srgbClr val="FF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101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28575">
                      <a:solidFill>
                        <a:srgbClr val="FF0000"/>
                      </a:solidFill>
                    </a:lnR>
                    <a:lnT w="28575">
                      <a:solidFill>
                        <a:srgbClr val="FF0000"/>
                      </a:solidFill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BFBFBF"/>
                    </a:solidFill>
                  </a:tcPr>
                </a:tc>
              </a:tr>
              <a:tr h="382296">
                <a:tc gridSpan="2"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t>장애인 규모 </a:t>
                      </a:r>
                      <a:r>
                        <a:t>(50% </a:t>
                      </a:r>
                      <a:r>
                        <a:t>이상</a:t>
                      </a:r>
                      <a:r>
                        <a:t>)</a:t>
                      </a:r>
                    </a:p>
                  </a:txBody>
                  <a:tcPr marL="0" marR="0" marT="0" marB="0" anchor="ctr" anchorCtr="0" horzOverflow="overflow">
                    <a:lnL w="28575">
                      <a:solidFill>
                        <a:srgbClr val="FF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28575">
                      <a:solidFill>
                        <a:srgbClr val="FF0000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16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28575">
                      <a:solidFill>
                        <a:srgbClr val="FF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31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28575">
                      <a:solidFill>
                        <a:srgbClr val="FF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41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28575">
                      <a:solidFill>
                        <a:srgbClr val="FF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53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28575">
                      <a:solidFill>
                        <a:srgbClr val="FF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b="1" sz="1000"/>
                        <a:t>60</a:t>
                      </a:r>
                    </a:p>
                  </a:txBody>
                  <a:tcPr marL="0" marR="0" marT="0" marB="0" anchor="ctr" anchorCtr="0" horzOverflow="overflow">
                    <a:lnL w="6350">
                      <a:solidFill>
                        <a:srgbClr val="000000"/>
                      </a:solidFill>
                    </a:lnL>
                    <a:lnR w="28575">
                      <a:solidFill>
                        <a:srgbClr val="FF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28575">
                      <a:solidFill>
                        <a:srgbClr val="FF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45" name="Shape 145"/>
          <p:cNvSpPr/>
          <p:nvPr/>
        </p:nvSpPr>
        <p:spPr>
          <a:xfrm>
            <a:off x="279336" y="3365343"/>
            <a:ext cx="3918928" cy="252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1000">
                <a:solidFill>
                  <a:srgbClr val="808080"/>
                </a:solidFill>
              </a:defRPr>
            </a:pPr>
            <a:r>
              <a:t>* </a:t>
            </a:r>
            <a:r>
              <a:t>장애인 표준 사업장 기준 초과 </a:t>
            </a:r>
            <a:r>
              <a:rPr b="0" sz="900"/>
              <a:t>(</a:t>
            </a:r>
            <a:r>
              <a:rPr b="0" sz="900"/>
              <a:t>기준 </a:t>
            </a:r>
            <a:r>
              <a:rPr b="0" sz="900"/>
              <a:t>: </a:t>
            </a:r>
            <a:r>
              <a:rPr b="0" sz="900"/>
              <a:t>총인력 </a:t>
            </a:r>
            <a:r>
              <a:rPr b="0" sz="900"/>
              <a:t>30% </a:t>
            </a:r>
            <a:r>
              <a:rPr b="0" sz="900"/>
              <a:t>장애인</a:t>
            </a:r>
            <a:r>
              <a:rPr b="0" sz="900"/>
              <a:t>, </a:t>
            </a:r>
            <a:r>
              <a:rPr b="0" sz="900"/>
              <a:t>이중 </a:t>
            </a:r>
            <a:r>
              <a:rPr b="0" sz="900"/>
              <a:t>50% </a:t>
            </a:r>
            <a:r>
              <a:rPr b="0" sz="900"/>
              <a:t>중증 장애</a:t>
            </a:r>
            <a:r>
              <a:rPr b="0" sz="900"/>
              <a:t>)</a:t>
            </a:r>
          </a:p>
        </p:txBody>
      </p:sp>
      <p:sp>
        <p:nvSpPr>
          <p:cNvPr id="146" name="Shape 146"/>
          <p:cNvSpPr/>
          <p:nvPr/>
        </p:nvSpPr>
        <p:spPr>
          <a:xfrm>
            <a:off x="280926" y="3709307"/>
            <a:ext cx="2124040" cy="309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b="1" sz="1300"/>
            </a:pPr>
            <a:r>
              <a:rPr b="0">
                <a:latin typeface="Wingdings"/>
                <a:ea typeface="Wingdings"/>
                <a:cs typeface="Wingdings"/>
                <a:sym typeface="Wingdings"/>
              </a:rPr>
              <a:t>■ </a:t>
            </a:r>
            <a:r>
              <a:t>초기 인력 확보</a:t>
            </a:r>
          </a:p>
        </p:txBody>
      </p:sp>
      <p:sp>
        <p:nvSpPr>
          <p:cNvPr id="147" name="Shape 147"/>
          <p:cNvSpPr/>
          <p:nvPr/>
        </p:nvSpPr>
        <p:spPr>
          <a:xfrm>
            <a:off x="279336" y="4063742"/>
            <a:ext cx="4535489" cy="1870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  <a:defRPr b="1" sz="1100"/>
            </a:pPr>
            <a:r>
              <a:t>- </a:t>
            </a:r>
            <a:r>
              <a:t>법인 운영의 조기 안정화</a:t>
            </a:r>
            <a:r>
              <a:t>, </a:t>
            </a:r>
            <a:r>
              <a:t>사업의 단기간 내 </a:t>
            </a:r>
            <a:r>
              <a:t>on-track </a:t>
            </a:r>
            <a:r>
              <a:t>진입을 위해 </a:t>
            </a:r>
            <a:br/>
            <a:r>
              <a:t>  </a:t>
            </a:r>
            <a:r>
              <a:t>경력직 경험 인력으로 초기 인력 확보 추진</a:t>
            </a:r>
          </a:p>
          <a:p>
            <a:pPr>
              <a:lnSpc>
                <a:spcPct val="110000"/>
              </a:lnSpc>
              <a:spcBef>
                <a:spcPts val="600"/>
              </a:spcBef>
              <a:defRPr b="1" sz="1100"/>
            </a:pPr>
            <a:r>
              <a:t>- </a:t>
            </a:r>
            <a:r>
              <a:t>특히 장애인 개발 인력 보다 장애인과 함께 사회적 기업에서 일할 수 </a:t>
            </a:r>
            <a:br/>
            <a:r>
              <a:t>  </a:t>
            </a:r>
            <a:r>
              <a:t>있는 비장애인 인력 확보 우선</a:t>
            </a:r>
            <a:r>
              <a:t> </a:t>
            </a:r>
            <a:r>
              <a:rPr b="0" sz="1000"/>
              <a:t>(</a:t>
            </a:r>
            <a:r>
              <a:rPr b="0" sz="1000"/>
              <a:t>경험 인력 우선</a:t>
            </a:r>
            <a:r>
              <a:rPr b="0" sz="1000"/>
              <a:t>)</a:t>
            </a:r>
            <a:br>
              <a:rPr b="0" sz="1000"/>
            </a:br>
            <a:endParaRPr sz="800"/>
          </a:p>
          <a:p>
            <a:pPr>
              <a:lnSpc>
                <a:spcPct val="110000"/>
              </a:lnSpc>
              <a:spcBef>
                <a:spcPts val="600"/>
              </a:spcBef>
              <a:defRPr b="1" sz="1100"/>
            </a:pPr>
            <a:r>
              <a:t>	- </a:t>
            </a:r>
            <a:r>
              <a:t>장애인 고용형 </a:t>
            </a:r>
            <a:r>
              <a:t>IT </a:t>
            </a:r>
            <a:r>
              <a:t>업체 </a:t>
            </a:r>
            <a:r>
              <a:t>:</a:t>
            </a:r>
            <a:r>
              <a:t> </a:t>
            </a:r>
            <a:r>
              <a:t>‘W </a:t>
            </a:r>
            <a:r>
              <a:t>미디어</a:t>
            </a:r>
            <a:r>
              <a:t>’</a:t>
            </a:r>
            <a:br/>
            <a:r>
              <a:rPr b="0" sz="1000"/>
              <a:t> 	</a:t>
            </a:r>
            <a:r>
              <a:rPr b="0" sz="900"/>
              <a:t> (’08</a:t>
            </a:r>
            <a:r>
              <a:rPr b="0" sz="900"/>
              <a:t>년 설립 웹 개발업체</a:t>
            </a:r>
            <a:r>
              <a:rPr b="0" sz="900"/>
              <a:t>, 26</a:t>
            </a:r>
            <a:r>
              <a:rPr b="0" sz="900"/>
              <a:t>명 중 장애 </a:t>
            </a:r>
            <a:r>
              <a:rPr b="0" sz="900"/>
              <a:t>13</a:t>
            </a:r>
            <a:r>
              <a:rPr b="0" sz="900"/>
              <a:t>명</a:t>
            </a:r>
            <a:r>
              <a:rPr b="0" sz="900"/>
              <a:t>, ’11</a:t>
            </a:r>
            <a:r>
              <a:rPr b="0" sz="900"/>
              <a:t>년 매출 </a:t>
            </a:r>
            <a:r>
              <a:rPr b="0" sz="900"/>
              <a:t>12</a:t>
            </a:r>
            <a:r>
              <a:rPr b="0" sz="900"/>
              <a:t>억</a:t>
            </a:r>
            <a:r>
              <a:rPr b="0" sz="900"/>
              <a:t> </a:t>
            </a:r>
            <a:r>
              <a:rPr b="0" sz="900"/>
              <a:t>추정</a:t>
            </a:r>
            <a:r>
              <a:rPr b="0" sz="900"/>
              <a:t>)</a:t>
            </a:r>
          </a:p>
          <a:p>
            <a:pPr>
              <a:lnSpc>
                <a:spcPct val="110000"/>
              </a:lnSpc>
              <a:spcBef>
                <a:spcPts val="600"/>
              </a:spcBef>
              <a:defRPr b="1" sz="1100"/>
            </a:pPr>
            <a:r>
              <a:t>	- </a:t>
            </a:r>
            <a:r>
              <a:t>본 인력을 기반으로 초기 인력 채용 예정</a:t>
            </a:r>
            <a:br/>
            <a:r>
              <a:t>  	  </a:t>
            </a:r>
            <a:r>
              <a:rPr u="sng"/>
              <a:t>(</a:t>
            </a:r>
            <a:r>
              <a:rPr u="sng"/>
              <a:t>웹</a:t>
            </a:r>
            <a:r>
              <a:rPr u="sng"/>
              <a:t>/</a:t>
            </a:r>
            <a:r>
              <a:rPr u="sng"/>
              <a:t>모바일</a:t>
            </a:r>
            <a:r>
              <a:rPr u="sng"/>
              <a:t>/SNS </a:t>
            </a:r>
            <a:r>
              <a:rPr u="sng"/>
              <a:t>기술 및 웹접근성 </a:t>
            </a:r>
            <a:r>
              <a:rPr u="sng"/>
              <a:t>Project </a:t>
            </a:r>
            <a:r>
              <a:rPr u="sng"/>
              <a:t>경험 보유</a:t>
            </a:r>
            <a:r>
              <a:rPr u="sng"/>
              <a:t>)</a:t>
            </a:r>
          </a:p>
        </p:txBody>
      </p:sp>
      <p:grpSp>
        <p:nvGrpSpPr>
          <p:cNvPr id="150" name="Group 150"/>
          <p:cNvGrpSpPr/>
          <p:nvPr/>
        </p:nvGrpSpPr>
        <p:grpSpPr>
          <a:xfrm>
            <a:off x="425387" y="5181624"/>
            <a:ext cx="584209" cy="657235"/>
            <a:chOff x="0" y="0"/>
            <a:chExt cx="584207" cy="657234"/>
          </a:xfrm>
        </p:grpSpPr>
        <p:sp>
          <p:nvSpPr>
            <p:cNvPr id="148" name="Shape 148"/>
            <p:cNvSpPr/>
            <p:nvPr/>
          </p:nvSpPr>
          <p:spPr>
            <a:xfrm>
              <a:off x="0" y="-1"/>
              <a:ext cx="584208" cy="657236"/>
            </a:xfrm>
            <a:prstGeom prst="rect">
              <a:avLst/>
            </a:prstGeom>
            <a:solidFill>
              <a:srgbClr val="C8E4DF"/>
            </a:solidFill>
            <a:ln w="9525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1100"/>
              </a:pPr>
            </a:p>
          </p:txBody>
        </p:sp>
        <p:sp>
          <p:nvSpPr>
            <p:cNvPr id="149" name="Shape 149"/>
            <p:cNvSpPr/>
            <p:nvPr/>
          </p:nvSpPr>
          <p:spPr>
            <a:xfrm>
              <a:off x="0" y="117797"/>
              <a:ext cx="584208" cy="421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b="1" sz="1100"/>
              </a:pPr>
              <a:r>
                <a:t>확보</a:t>
              </a:r>
            </a:p>
            <a:p>
              <a:pPr algn="ctr">
                <a:defRPr b="1" sz="1100"/>
              </a:pPr>
              <a:r>
                <a:t>방안</a:t>
              </a:r>
            </a:p>
          </p:txBody>
        </p:sp>
      </p:grpSp>
      <p:sp>
        <p:nvSpPr>
          <p:cNvPr id="151" name="Shape 151"/>
          <p:cNvSpPr/>
          <p:nvPr/>
        </p:nvSpPr>
        <p:spPr>
          <a:xfrm>
            <a:off x="279335" y="6095918"/>
            <a:ext cx="4535489" cy="282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>
              <a:defRPr b="1" sz="1200"/>
            </a:pPr>
            <a:r>
              <a:rPr b="0"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t>이후 채용 인력은 장애인 </a:t>
            </a:r>
            <a:r>
              <a:t>IT</a:t>
            </a:r>
            <a:r>
              <a:t> 인력</a:t>
            </a:r>
            <a:r>
              <a:t> </a:t>
            </a:r>
            <a:r>
              <a:t>인큐베이팅 통해 확보</a:t>
            </a:r>
          </a:p>
        </p:txBody>
      </p:sp>
      <p:sp>
        <p:nvSpPr>
          <p:cNvPr id="152" name="Shape 152"/>
          <p:cNvSpPr/>
          <p:nvPr/>
        </p:nvSpPr>
        <p:spPr>
          <a:xfrm>
            <a:off x="4473831" y="1455197"/>
            <a:ext cx="407734" cy="185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600"/>
            </a:pPr>
            <a:r>
              <a:t>[</a:t>
            </a:r>
            <a:r>
              <a:t>단위</a:t>
            </a:r>
            <a:r>
              <a:t> : </a:t>
            </a:r>
            <a:r>
              <a:t>명</a:t>
            </a:r>
            <a:r>
              <a:t>]</a:t>
            </a:r>
          </a:p>
        </p:txBody>
      </p:sp>
      <p:graphicFrame>
        <p:nvGraphicFramePr>
          <p:cNvPr id="153" name="Table 153"/>
          <p:cNvGraphicFramePr/>
          <p:nvPr/>
        </p:nvGraphicFramePr>
        <p:xfrm>
          <a:off x="5110074" y="1623958"/>
          <a:ext cx="4522887" cy="404218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369296"/>
                <a:gridCol w="269279"/>
                <a:gridCol w="322540"/>
                <a:gridCol w="890026"/>
                <a:gridCol w="534349"/>
                <a:gridCol w="534349"/>
                <a:gridCol w="534349"/>
                <a:gridCol w="534349"/>
                <a:gridCol w="534349"/>
              </a:tblGrid>
              <a:tr h="301951">
                <a:tc gridSpan="4">
                  <a:txBody>
                    <a:bodyPr/>
                    <a:lstStyle/>
                    <a:p>
                      <a:pPr algn="ctr"/>
                      <a:r>
                        <a:rPr b="1" sz="900"/>
                        <a:t>항목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‘12</a:t>
                      </a:r>
                      <a:r>
                        <a:t>년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‘13</a:t>
                      </a:r>
                      <a:r>
                        <a:t>년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‘14</a:t>
                      </a:r>
                      <a:r>
                        <a:t>년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‘15</a:t>
                      </a:r>
                      <a:r>
                        <a:t>년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1" sz="900"/>
                      </a:pPr>
                      <a:r>
                        <a:t>’16</a:t>
                      </a:r>
                      <a:r>
                        <a:t>년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FDE9D9"/>
                    </a:solidFill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/>
                      <a:r>
                        <a:rPr b="1" sz="900"/>
                        <a:t>매출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16.0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31.0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48.5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67.0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77.1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웹</a:t>
                      </a:r>
                      <a:r>
                        <a:t> / </a:t>
                      </a:r>
                      <a:r>
                        <a:t>모바일 </a:t>
                      </a:r>
                      <a:r>
                        <a:t>/ SNS</a:t>
                      </a:r>
                    </a:p>
                  </a:txBody>
                  <a:tcPr marL="4586" marR="4586" marT="4586" marB="4586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12.0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16.9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23.9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31.0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35.7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>
                        <a:defRPr sz="900"/>
                      </a:pP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 gridSpan="3">
                  <a:txBody>
                    <a:bodyPr/>
                    <a:lstStyle/>
                    <a:p>
                      <a:pPr/>
                      <a:r>
                        <a:rPr sz="900"/>
                        <a:t>웹접근성 </a:t>
                      </a:r>
                    </a:p>
                  </a:txBody>
                  <a:tcPr marL="4586" marR="4586" marT="4586" marB="4586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4.0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13.2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23.0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34.0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39.1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159926">
                <a:tc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공익 사업 </a:t>
                      </a:r>
                      <a:r>
                        <a:rPr baseline="30000"/>
                        <a:t>1)</a:t>
                      </a:r>
                    </a:p>
                  </a:txBody>
                  <a:tcPr marL="4586" marR="4586" marT="4586" marB="4586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-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0.9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1.6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2.3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/>
                      <a:r>
                        <a:rPr b="1" sz="900"/>
                        <a:t>원가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defRPr b="1" sz="900"/>
                      </a:pPr>
                    </a:p>
                  </a:txBody>
                  <a:tcPr marL="4586" marR="4586" marT="4586" marB="4586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13.7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25.3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38.6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52.0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59.2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  <a:solidFill>
                      <a:srgbClr val="D8D8D8"/>
                    </a:solidFill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>
                        <a:defRPr b="1" sz="900"/>
                      </a:pP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  <a:prstDash val="sysDot"/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 gridSpan="3">
                  <a:txBody>
                    <a:bodyPr/>
                    <a:lstStyle/>
                    <a:p>
                      <a:pPr/>
                      <a:r>
                        <a:rPr sz="900"/>
                        <a:t>인건비</a:t>
                      </a:r>
                    </a:p>
                  </a:txBody>
                  <a:tcPr marL="4586" marR="4586" marT="4586" marB="4586" anchor="ctr" anchorCtr="0" horzOverflow="overflow">
                    <a:lnL w="6350">
                      <a:solidFill>
                        <a:srgbClr val="000000"/>
                      </a:solidFill>
                      <a:prstDash val="sysDot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10.1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19.3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29.6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39.9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45.9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>
                        <a:defRPr b="1" sz="900"/>
                      </a:pP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  <a:prstDash val="sysDot"/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외주비</a:t>
                      </a:r>
                      <a:r>
                        <a:t>/</a:t>
                      </a:r>
                      <a:r>
                        <a:t>경비</a:t>
                      </a:r>
                    </a:p>
                  </a:txBody>
                  <a:tcPr marL="4586" marR="4586" marT="4586" marB="4586" anchor="ctr" anchorCtr="0" horzOverflow="overflow">
                    <a:lnL w="6350">
                      <a:solidFill>
                        <a:srgbClr val="000000"/>
                      </a:solidFill>
                      <a:prstDash val="sysDot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3.6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6.0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9.0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12.1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13.3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150976">
                <a:tc gridSpan="3">
                  <a:txBody>
                    <a:bodyPr/>
                    <a:lstStyle/>
                    <a:p>
                      <a:pPr/>
                      <a:r>
                        <a:rPr b="1" sz="900"/>
                        <a:t>마진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b="1"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2.3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5.7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9.9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15.0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17.9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</a:tr>
              <a:tr h="150916">
                <a:tc>
                  <a:txBody>
                    <a:bodyPr/>
                    <a:lstStyle/>
                    <a:p>
                      <a:pPr/>
                      <a:r>
                        <a:rPr b="1" sz="900"/>
                        <a:t>(%)</a:t>
                      </a:r>
                    </a:p>
                  </a:txBody>
                  <a:tcPr marL="4529" marR="4529" marT="4529" marB="4529" anchor="ctr" anchorCtr="0" horzOverflow="overflow">
                    <a:lnL w="12700">
                      <a:miter lim="400000"/>
                    </a:lnL>
                    <a:lnR w="6350">
                      <a:solidFill>
                        <a:srgbClr val="000000"/>
                      </a:solidFill>
                      <a:prstDash val="sys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b="1" sz="900"/>
                        <a:t>　</a:t>
                      </a:r>
                    </a:p>
                  </a:txBody>
                  <a:tcPr marL="4529" marR="4529" marT="4529" marB="4529" anchor="ctr" anchorCtr="0" horzOverflow="overflow">
                    <a:lnL w="6350">
                      <a:solidFill>
                        <a:srgbClr val="000000"/>
                      </a:solidFill>
                      <a:prstDash val="sysDot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b="1" sz="900"/>
                        <a:t>　</a:t>
                      </a:r>
                    </a:p>
                  </a:txBody>
                  <a:tcPr marL="4529" marR="4529" marT="4529" marB="4529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14%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18%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20%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22%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23%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</a:tr>
              <a:tr h="150976">
                <a:tc gridSpan="4">
                  <a:txBody>
                    <a:bodyPr/>
                    <a:lstStyle/>
                    <a:p>
                      <a:pPr/>
                      <a:r>
                        <a:rPr sz="900"/>
                        <a:t>SG&amp;A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5.6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6.2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9.3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9.7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9.9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 gridSpan="3">
                  <a:txBody>
                    <a:bodyPr/>
                    <a:lstStyle/>
                    <a:p>
                      <a:pPr/>
                      <a:r>
                        <a:rPr sz="900"/>
                        <a:t>인건비</a:t>
                      </a:r>
                    </a:p>
                  </a:txBody>
                  <a:tcPr marL="4586" marR="4586" marT="4586" marB="4586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3.5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4.2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4.9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경비 </a:t>
                      </a:r>
                      <a:r>
                        <a:rPr baseline="30000"/>
                        <a:t>2)</a:t>
                      </a:r>
                    </a:p>
                  </a:txBody>
                  <a:tcPr marL="4586" marR="4586" marT="4586" marB="4586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>
                        <a:defRPr sz="900"/>
                      </a:pPr>
                      <a:r>
                        <a:t>      </a:t>
                      </a:r>
                      <a:r>
                        <a:t>3.7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3.2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5.8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5.4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5.1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150976">
                <a:tc gridSpan="3">
                  <a:txBody>
                    <a:bodyPr/>
                    <a:lstStyle/>
                    <a:p>
                      <a:pPr/>
                      <a:r>
                        <a:rPr b="1" sz="900"/>
                        <a:t>영업 이익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b="1"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- 3.3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- 0.5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0.5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5.3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7.9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miter lim="400000"/>
                    </a:lnB>
                    <a:solidFill>
                      <a:srgbClr val="D8D8D8"/>
                    </a:solidFill>
                  </a:tcPr>
                </a:tc>
              </a:tr>
              <a:tr h="150916">
                <a:tc>
                  <a:txBody>
                    <a:bodyPr/>
                    <a:lstStyle/>
                    <a:p>
                      <a:pPr/>
                      <a:r>
                        <a:rPr b="1" sz="900"/>
                        <a:t>(%)</a:t>
                      </a:r>
                    </a:p>
                  </a:txBody>
                  <a:tcPr marL="4529" marR="4529" marT="4529" marB="4529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/>
                      <a:r>
                        <a:rPr b="1" sz="900"/>
                        <a:t>　</a:t>
                      </a:r>
                    </a:p>
                  </a:txBody>
                  <a:tcPr marL="4529" marR="4529" marT="4529" marB="4529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b="1" sz="900"/>
                        <a:t>　</a:t>
                      </a:r>
                    </a:p>
                  </a:txBody>
                  <a:tcPr marL="4529" marR="4529" marT="4529" marB="4529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- 21%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- 2%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8%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10%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6350">
                      <a:solidFill>
                        <a:srgbClr val="000000"/>
                      </a:solidFill>
                    </a:lnB>
                    <a:solidFill>
                      <a:srgbClr val="D8D8D8"/>
                    </a:solidFill>
                  </a:tcPr>
                </a:tc>
              </a:tr>
              <a:tr h="150976">
                <a:tc gridSpan="3">
                  <a:txBody>
                    <a:bodyPr/>
                    <a:lstStyle/>
                    <a:p>
                      <a:pPr/>
                      <a:r>
                        <a:rPr sz="900"/>
                        <a:t>영업 외 수익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10.7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1.4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1.9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2.5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  <a:solidFill>
                      <a:srgbClr val="F2F2F2"/>
                    </a:solidFill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defRPr sz="900"/>
                      </a:pPr>
                      <a:r>
                        <a:t>초기 출연금 </a:t>
                      </a:r>
                      <a:r>
                        <a:rPr sz="700"/>
                        <a:t>(</a:t>
                      </a:r>
                      <a:r>
                        <a:rPr sz="700"/>
                        <a:t>법인 운영재산</a:t>
                      </a:r>
                      <a:r>
                        <a:rPr sz="700"/>
                        <a:t>)</a:t>
                      </a:r>
                    </a:p>
                  </a:txBody>
                  <a:tcPr marL="4586" marR="4586" marT="4586" marB="4586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10.0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-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-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-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-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150976">
                <a:tc>
                  <a:txBody>
                    <a:bodyPr/>
                    <a:lstStyle/>
                    <a:p>
                      <a:pPr/>
                      <a:r>
                        <a:rPr sz="900"/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 w="3175">
                      <a:solidFill>
                        <a:srgbClr val="000000"/>
                      </a:solidFill>
                      <a:prstDash val="sysDot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gridSpan="3">
                  <a:txBody>
                    <a:bodyPr/>
                    <a:lstStyle/>
                    <a:p>
                      <a:pPr/>
                      <a:r>
                        <a:rPr sz="900"/>
                        <a:t>장애인 고용 장려금</a:t>
                      </a:r>
                    </a:p>
                  </a:txBody>
                  <a:tcPr marL="4586" marR="4586" marT="4586" marB="4586" anchor="ctr" anchorCtr="0" horzOverflow="overflow">
                    <a:lnL w="3175">
                      <a:solidFill>
                        <a:srgbClr val="000000"/>
                      </a:solidFill>
                      <a:prstDash val="sysDot"/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0.7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1.4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1.9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2.5 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2.9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221417">
                <a:tc gridSpan="4">
                  <a:txBody>
                    <a:bodyPr/>
                    <a:lstStyle/>
                    <a:p>
                      <a:pPr>
                        <a:defRPr b="1" sz="900"/>
                      </a:pPr>
                      <a:r>
                        <a:t>당기 순이익 </a:t>
                      </a:r>
                      <a:r>
                        <a:rPr b="0" baseline="30000"/>
                        <a:t>3)</a:t>
                      </a:r>
                      <a:r>
                        <a:t>　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7.4</a:t>
                      </a:r>
                    </a:p>
                  </a:txBody>
                  <a:tcPr marL="4586" marR="4586" marT="4586" marB="4586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0.9</a:t>
                      </a:r>
                    </a:p>
                  </a:txBody>
                  <a:tcPr marL="4586" marR="4586" marT="4586" marB="4586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2.5</a:t>
                      </a:r>
                    </a:p>
                  </a:txBody>
                  <a:tcPr marL="4586" marR="4586" marT="4586" marB="4586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7.9</a:t>
                      </a:r>
                    </a:p>
                  </a:txBody>
                  <a:tcPr marL="4586" marR="4586" marT="4586" marB="4586" anchor="ctr" anchorCtr="0" horzOverflow="overflow"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10.9</a:t>
                      </a:r>
                    </a:p>
                  </a:txBody>
                  <a:tcPr marL="4586" marR="4586" marT="4586" marB="4586" anchor="ctr" anchorCtr="0" horzOverflow="overflow"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D8D8D8"/>
                    </a:solidFill>
                  </a:tcPr>
                </a:tc>
              </a:tr>
              <a:tr h="258499">
                <a:tc gridSpan="9">
                  <a:txBody>
                    <a:bodyPr/>
                    <a:lstStyle/>
                    <a:p>
                      <a:pPr>
                        <a:defRPr b="1" sz="1000"/>
                      </a:pPr>
                      <a:r>
                        <a:rPr b="0">
                          <a:latin typeface="Wingdings"/>
                          <a:ea typeface="Wingdings"/>
                          <a:cs typeface="Wingdings"/>
                          <a:sym typeface="Wingdings"/>
                        </a:rPr>
                        <a:t>■ </a:t>
                      </a:r>
                      <a:r>
                        <a:t>Cash Flow </a:t>
                      </a:r>
                      <a:r>
                        <a:rPr b="0" sz="700"/>
                        <a:t>(</a:t>
                      </a:r>
                      <a:r>
                        <a:rPr b="0" sz="700"/>
                        <a:t>법인 기본재산 제외</a:t>
                      </a:r>
                      <a:r>
                        <a:rPr b="0" sz="700"/>
                        <a:t>)</a:t>
                      </a:r>
                    </a:p>
                  </a:txBody>
                  <a:tcPr marL="4586" marR="4586" marT="4586" marB="4586" anchor="b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171223">
                <a:tc gridSpan="4">
                  <a:txBody>
                    <a:bodyPr/>
                    <a:lstStyle/>
                    <a:p>
                      <a:pPr>
                        <a:defRPr b="1" sz="900"/>
                      </a:pPr>
                      <a:r>
                        <a:t>연초 </a:t>
                      </a:r>
                      <a:r>
                        <a:t>Cash Balance</a:t>
                      </a:r>
                    </a:p>
                  </a:txBody>
                  <a:tcPr marL="4529" marR="4529" marT="4529" marB="4529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-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7.4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8.3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10.8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18.7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B w="6350">
                      <a:solidFill>
                        <a:srgbClr val="000000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171223">
                <a:tc gridSpan="4">
                  <a:txBody>
                    <a:bodyPr/>
                    <a:lstStyle/>
                    <a:p>
                      <a:pPr/>
                      <a:r>
                        <a:rPr sz="900"/>
                        <a:t>Cash-In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26.7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32.4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50.4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69.5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80.0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lnB w="3175">
                      <a:solidFill>
                        <a:srgbClr val="000000"/>
                      </a:solidFill>
                      <a:prstDash val="sysDot"/>
                    </a:lnB>
                  </a:tcPr>
                </a:tc>
              </a:tr>
              <a:tr h="171223">
                <a:tc gridSpan="4">
                  <a:txBody>
                    <a:bodyPr/>
                    <a:lstStyle/>
                    <a:p>
                      <a:pPr/>
                      <a:r>
                        <a:rPr sz="900"/>
                        <a:t>Cash-Out</a:t>
                      </a:r>
                    </a:p>
                  </a:txBody>
                  <a:tcPr marL="4586" marR="4586" marT="4586" marB="4586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19.3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31.5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49.0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61.7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sz="900"/>
                        <a:t>69.1</a:t>
                      </a:r>
                    </a:p>
                  </a:txBody>
                  <a:tcPr marL="4586" marR="4586" marT="4586" marB="4586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3175">
                      <a:solidFill>
                        <a:srgbClr val="000000"/>
                      </a:solidFill>
                      <a:prstDash val="sysDot"/>
                    </a:lnT>
                    <a:lnB w="6350">
                      <a:solidFill>
                        <a:srgbClr val="000000"/>
                      </a:solidFill>
                    </a:lnB>
                  </a:tcPr>
                </a:tc>
              </a:tr>
              <a:tr h="171223">
                <a:tc gridSpan="4">
                  <a:txBody>
                    <a:bodyPr/>
                    <a:lstStyle/>
                    <a:p>
                      <a:pPr>
                        <a:defRPr b="1" sz="900"/>
                      </a:pPr>
                      <a:r>
                        <a:t>연말</a:t>
                      </a:r>
                      <a:r>
                        <a:t> Cash Balance</a:t>
                      </a:r>
                    </a:p>
                  </a:txBody>
                  <a:tcPr marL="4529" marR="4529" marT="4529" marB="4529" anchor="ctr" anchorCtr="0" horzOverflow="overflow">
                    <a:lnL w="12700">
                      <a:miter lim="400000"/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D9D9D9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7.4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8.3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10.8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18.7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b="1" sz="900"/>
                        <a:t>29.6</a:t>
                      </a:r>
                    </a:p>
                  </a:txBody>
                  <a:tcPr marL="4529" marR="4529" marT="4529" marB="4529" anchor="ctr" anchorCtr="0" horzOverflow="overflow">
                    <a:lnL>
                      <a:solidFill>
                        <a:srgbClr val="000000"/>
                      </a:solidFill>
                    </a:lnL>
                    <a:lnR w="12700">
                      <a:miter lim="400000"/>
                    </a:lnR>
                    <a:lnT w="6350">
                      <a:solidFill>
                        <a:srgbClr val="000000"/>
                      </a:solidFill>
                    </a:lnT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54" name="Shape 154"/>
          <p:cNvSpPr/>
          <p:nvPr/>
        </p:nvSpPr>
        <p:spPr>
          <a:xfrm>
            <a:off x="5116367" y="1347759"/>
            <a:ext cx="2714645" cy="309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1300"/>
            </a:pPr>
            <a:r>
              <a:rPr b="0">
                <a:latin typeface="Wingdings"/>
                <a:ea typeface="Wingdings"/>
                <a:cs typeface="Wingdings"/>
                <a:sym typeface="Wingdings"/>
              </a:rPr>
              <a:t>■ </a:t>
            </a:r>
            <a:r>
              <a:t>재무 목표 </a:t>
            </a:r>
            <a:r>
              <a:t>(PL)</a:t>
            </a:r>
            <a:r>
              <a:t> </a:t>
            </a:r>
          </a:p>
        </p:txBody>
      </p:sp>
      <p:sp>
        <p:nvSpPr>
          <p:cNvPr id="155" name="Shape 155"/>
          <p:cNvSpPr/>
          <p:nvPr/>
        </p:nvSpPr>
        <p:spPr>
          <a:xfrm>
            <a:off x="9204873" y="1455197"/>
            <a:ext cx="494818" cy="185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600"/>
            </a:pPr>
            <a:r>
              <a:t>[</a:t>
            </a:r>
            <a:r>
              <a:t>단위</a:t>
            </a:r>
            <a:r>
              <a:t> : </a:t>
            </a:r>
            <a:r>
              <a:t>억 원</a:t>
            </a:r>
            <a:r>
              <a:t>]</a:t>
            </a:r>
          </a:p>
        </p:txBody>
      </p:sp>
      <p:sp>
        <p:nvSpPr>
          <p:cNvPr id="156" name="Shape 156"/>
          <p:cNvSpPr/>
          <p:nvPr/>
        </p:nvSpPr>
        <p:spPr>
          <a:xfrm>
            <a:off x="5116367" y="5715179"/>
            <a:ext cx="4541839" cy="7176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200"/>
              </a:spcBef>
              <a:defRPr b="1" sz="1100"/>
            </a:pPr>
            <a:r>
              <a:t>- </a:t>
            </a:r>
            <a:r>
              <a:t>설립 </a:t>
            </a:r>
            <a:r>
              <a:t>3</a:t>
            </a:r>
            <a:r>
              <a:t>년차에 영업이익 </a:t>
            </a:r>
            <a:r>
              <a:t>BEP </a:t>
            </a:r>
            <a:r>
              <a:t>초과 목표 </a:t>
            </a:r>
          </a:p>
          <a:p>
            <a:pPr>
              <a:spcBef>
                <a:spcPts val="200"/>
              </a:spcBef>
              <a:defRPr b="1" sz="1100"/>
            </a:pPr>
            <a:r>
              <a:t>- </a:t>
            </a:r>
            <a:r>
              <a:t>설립 </a:t>
            </a:r>
            <a:r>
              <a:t>4</a:t>
            </a:r>
            <a:r>
              <a:t>년차에 총 출연금 이상 </a:t>
            </a:r>
            <a:r>
              <a:t>Cash Balance </a:t>
            </a:r>
            <a:r>
              <a:t>확보 목표</a:t>
            </a:r>
          </a:p>
          <a:p>
            <a:pPr>
              <a:spcBef>
                <a:spcPts val="200"/>
              </a:spcBef>
              <a:defRPr sz="200"/>
            </a:pPr>
          </a:p>
          <a:p>
            <a:pPr>
              <a:spcBef>
                <a:spcPts val="200"/>
              </a:spcBef>
              <a:defRPr b="1" sz="1100"/>
            </a:pPr>
            <a:r>
              <a:rPr b="0"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rPr u="sng"/>
              <a:t>연간 목표 미달 추정 시 당사 </a:t>
            </a:r>
            <a:r>
              <a:rPr u="sng"/>
              <a:t>Value Chain </a:t>
            </a:r>
            <a:r>
              <a:rPr u="sng"/>
              <a:t>내 운영</a:t>
            </a:r>
            <a:r>
              <a:rPr u="sng"/>
              <a:t>/</a:t>
            </a:r>
            <a:r>
              <a:rPr u="sng"/>
              <a:t>개발 추가 지원</a:t>
            </a:r>
          </a:p>
        </p:txBody>
      </p:sp>
      <p:sp>
        <p:nvSpPr>
          <p:cNvPr id="157" name="Shape 157"/>
          <p:cNvSpPr/>
          <p:nvPr/>
        </p:nvSpPr>
        <p:spPr>
          <a:xfrm>
            <a:off x="5391249" y="622917"/>
            <a:ext cx="4130508" cy="3120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1000"/>
            </a:pPr>
            <a:r>
              <a:t>* 거래 자체에 대해서는 수수료를 받지 않는다.</a:t>
            </a:r>
          </a:p>
          <a:p>
            <a:pPr defTabSz="457200">
              <a:defRPr sz="1000"/>
            </a:pPr>
          </a:p>
          <a:p>
            <a:pPr defTabSz="457200">
              <a:defRPr sz="1000"/>
            </a:pPr>
            <a:r>
              <a:t>* 포인트현금구매  (1년중 전체 회원의 0.5~1% 확률로 만원 구매) </a:t>
            </a:r>
          </a:p>
          <a:p>
            <a:pPr defTabSz="457200">
              <a:defRPr sz="1000"/>
            </a:pPr>
            <a:r>
              <a:t>  - 부족한 포인트를 조금 메꾸기 위한 용도로 구매</a:t>
            </a:r>
          </a:p>
          <a:p>
            <a:pPr defTabSz="457200">
              <a:defRPr sz="1000"/>
            </a:pPr>
          </a:p>
          <a:p>
            <a:pPr defTabSz="457200">
              <a:defRPr sz="1000"/>
            </a:pPr>
            <a:r>
              <a:t>* 유료 아이템 구매  (1년중 전체 회원의 0.5~1% 확률로 만원 구매) </a:t>
            </a:r>
          </a:p>
          <a:p>
            <a:pPr defTabSz="457200">
              <a:defRPr sz="1000"/>
            </a:pPr>
            <a:r>
              <a:t>  - 프리미엄 판매자 등록</a:t>
            </a:r>
          </a:p>
          <a:p>
            <a:pPr defTabSz="457200">
              <a:defRPr sz="1000"/>
            </a:pPr>
            <a:r>
              <a:t>  - 특정 아이템 상단 노출</a:t>
            </a:r>
          </a:p>
          <a:p>
            <a:pPr defTabSz="457200">
              <a:defRPr sz="1000"/>
            </a:pPr>
            <a:r>
              <a:t>  - 유익한 펀딩 등에 참여 (유료로 이걸 구매하면 좋은일 하시는 겁니다로 유도) </a:t>
            </a:r>
          </a:p>
          <a:p>
            <a:pPr defTabSz="457200">
              <a:defRPr sz="1000"/>
            </a:pPr>
          </a:p>
          <a:p>
            <a:pPr defTabSz="457200">
              <a:defRPr sz="1000"/>
            </a:pPr>
            <a:r>
              <a:t>* 기업광고  (1년에 회원당 100~200원 수입) </a:t>
            </a:r>
          </a:p>
          <a:p>
            <a:pPr defTabSz="457200">
              <a:defRPr sz="1000"/>
            </a:pPr>
            <a:r>
              <a:t>  - 배너, 카드형태로 단순 노출</a:t>
            </a:r>
          </a:p>
          <a:p>
            <a:pPr defTabSz="457200">
              <a:defRPr sz="1000"/>
            </a:pPr>
            <a:r>
              <a:t>  - 사용자 클릭을 통한 광고 시청 유도</a:t>
            </a:r>
          </a:p>
          <a:p>
            <a:pPr defTabSz="457200">
              <a:defRPr sz="1000"/>
            </a:pPr>
          </a:p>
          <a:p>
            <a:pPr defTabSz="457200">
              <a:defRPr sz="1000"/>
            </a:pPr>
            <a:r>
              <a:t>* 수수료, 커미션, 제휴링크 등 기타 (1년에 회원당 50~100원 수입) </a:t>
            </a:r>
          </a:p>
          <a:p>
            <a:pPr defTabSz="457200">
              <a:defRPr sz="1000"/>
            </a:pPr>
            <a:r>
              <a:t>  - 사용자가 검색한 물품이 없을 경우, 새 물건 구매할 수 있는 쇼핑몰 링크 제공</a:t>
            </a:r>
          </a:p>
          <a:p>
            <a:pPr defTabSz="457200">
              <a:defRPr sz="1000"/>
            </a:pPr>
            <a:r>
              <a:t>  - (확인필요) 특정 택배사와 계약을 맺는 형식으로 커미션을 받을 수 있는지 여부</a:t>
            </a:r>
          </a:p>
          <a:p>
            <a:pPr defTabSz="457200">
              <a:defRPr sz="1000"/>
            </a:pPr>
            <a:r>
              <a:t>  - (확인필요) 기부 등으로 확보한 기업물건 판매에 대한 일정부분 수수료</a:t>
            </a:r>
          </a:p>
          <a:p>
            <a:pPr defTabSz="457200">
              <a:defRPr sz="1000"/>
            </a:pPr>
            <a:r>
              <a:t>  - 그 외 기타 수수료</a:t>
            </a:r>
          </a:p>
        </p:txBody>
      </p:sp>
      <p:sp>
        <p:nvSpPr>
          <p:cNvPr id="158" name="Shape 158"/>
          <p:cNvSpPr/>
          <p:nvPr/>
        </p:nvSpPr>
        <p:spPr>
          <a:xfrm>
            <a:off x="1555183" y="626904"/>
            <a:ext cx="3459049" cy="3120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b="1" sz="1000"/>
            </a:pPr>
            <a:r>
              <a:t>그럼 공짜로 나눌정도의 적은 가치를 가지는 물건만 거래하나?</a:t>
            </a:r>
          </a:p>
          <a:p>
            <a:pPr defTabSz="457200">
              <a:defRPr b="1" sz="1000"/>
            </a:pPr>
            <a:r>
              <a:t>거래에 대한 보상이 가상의 포인트이므로 초반에는 적은 가치(공짜수준)를 가지는 물건 거래부터 시작하게 되며, 향후 '나누고' 시장이 활성화되면 고가의 물건, 용역서비스, 펀딩/기부 등으로 확장될 수 있다.</a:t>
            </a:r>
          </a:p>
          <a:p>
            <a:pPr defTabSz="457200">
              <a:defRPr b="1" sz="1000"/>
            </a:pPr>
          </a:p>
          <a:p>
            <a:pPr defTabSz="457200">
              <a:defRPr b="1" sz="1000"/>
            </a:pPr>
            <a:r>
              <a:t>(초반)</a:t>
            </a:r>
          </a:p>
          <a:p>
            <a:pPr defTabSz="457200">
              <a:defRPr b="1" sz="1000"/>
            </a:pPr>
            <a:r>
              <a:t>공짜로 나눠줄 정도의 적은 가치를 가지는 잉여물건 - 중고나라 '공짜로 드려요'</a:t>
            </a:r>
          </a:p>
          <a:p>
            <a:pPr defTabSz="457200">
              <a:defRPr b="1" sz="1000"/>
            </a:pPr>
          </a:p>
          <a:p>
            <a:pPr defTabSz="457200">
              <a:defRPr b="1" sz="1000"/>
            </a:pPr>
            <a:r>
              <a:t>(중반) </a:t>
            </a:r>
          </a:p>
          <a:p>
            <a:pPr defTabSz="457200">
              <a:defRPr b="1" sz="1000"/>
            </a:pPr>
            <a:r>
              <a:t>값어치가 나가는 잉여물건 - 번*장터 거래 물품</a:t>
            </a:r>
          </a:p>
          <a:p>
            <a:pPr defTabSz="457200">
              <a:defRPr b="1" sz="1000"/>
            </a:pPr>
            <a:r>
              <a:t>무형의 서비스나 재능 - 크*, 대*주부</a:t>
            </a:r>
          </a:p>
          <a:p>
            <a:pPr defTabSz="457200">
              <a:defRPr b="1" sz="1000"/>
            </a:pPr>
            <a:r>
              <a:t>펀딩 - d사이트 스토리*딩</a:t>
            </a:r>
          </a:p>
          <a:p>
            <a:pPr defTabSz="457200">
              <a:defRPr b="1" sz="1000"/>
            </a:pPr>
            <a:r>
              <a:t>기부 - n사이트 해피*</a:t>
            </a:r>
          </a:p>
          <a:p>
            <a:pPr defTabSz="457200">
              <a:defRPr b="1" sz="1000"/>
            </a:pPr>
          </a:p>
          <a:p>
            <a:pPr defTabSz="457200">
              <a:defRPr b="1" sz="1000"/>
            </a:pPr>
            <a:r>
              <a:t>(후반)</a:t>
            </a:r>
          </a:p>
          <a:p>
            <a:pPr defTabSz="457200">
              <a:defRPr b="1" sz="1000"/>
            </a:pPr>
            <a:r>
              <a:t>자산렌트 - 에*비앤비, 쏘*</a:t>
            </a:r>
          </a:p>
          <a:p>
            <a:pPr defTabSz="457200">
              <a:defRPr b="1" sz="1000"/>
            </a:pPr>
            <a:r>
              <a:t>기업참여 확대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title"/>
          </p:nvPr>
        </p:nvSpPr>
        <p:spPr>
          <a:xfrm>
            <a:off x="238092" y="214289"/>
            <a:ext cx="9429816" cy="368282"/>
          </a:xfrm>
          <a:prstGeom prst="rect">
            <a:avLst/>
          </a:prstGeom>
        </p:spPr>
        <p:txBody>
          <a:bodyPr/>
          <a:lstStyle/>
          <a:p>
            <a:pPr/>
            <a:r>
              <a:t>시장 진입전략 및 사업 성장계획</a:t>
            </a:r>
          </a:p>
        </p:txBody>
      </p:sp>
      <p:sp>
        <p:nvSpPr>
          <p:cNvPr id="161" name="Shape 161"/>
          <p:cNvSpPr/>
          <p:nvPr>
            <p:ph type="body" sz="quarter" idx="1"/>
          </p:nvPr>
        </p:nvSpPr>
        <p:spPr>
          <a:xfrm>
            <a:off x="273050" y="617498"/>
            <a:ext cx="9359900" cy="571504"/>
          </a:xfrm>
          <a:prstGeom prst="rect">
            <a:avLst/>
          </a:prstGeom>
        </p:spPr>
        <p:txBody>
          <a:bodyPr/>
          <a:lstStyle/>
          <a:p>
            <a:pPr/>
            <a:r>
              <a:t>장</a:t>
            </a:r>
          </a:p>
        </p:txBody>
      </p:sp>
      <p:sp>
        <p:nvSpPr>
          <p:cNvPr id="162" name="Shape 162"/>
          <p:cNvSpPr/>
          <p:nvPr>
            <p:ph type="sldNum" sz="quarter" idx="2"/>
          </p:nvPr>
        </p:nvSpPr>
        <p:spPr>
          <a:xfrm>
            <a:off x="9745354" y="6569756"/>
            <a:ext cx="160646" cy="218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75" name="Group 175"/>
          <p:cNvGrpSpPr/>
          <p:nvPr/>
        </p:nvGrpSpPr>
        <p:grpSpPr>
          <a:xfrm>
            <a:off x="534927" y="2114531"/>
            <a:ext cx="4089455" cy="766775"/>
            <a:chOff x="0" y="0"/>
            <a:chExt cx="4089454" cy="766774"/>
          </a:xfrm>
        </p:grpSpPr>
        <p:grpSp>
          <p:nvGrpSpPr>
            <p:cNvPr id="169" name="Group 169"/>
            <p:cNvGrpSpPr/>
            <p:nvPr/>
          </p:nvGrpSpPr>
          <p:grpSpPr>
            <a:xfrm>
              <a:off x="1191240" y="-1"/>
              <a:ext cx="2898215" cy="766776"/>
              <a:chOff x="0" y="0"/>
              <a:chExt cx="2898213" cy="766774"/>
            </a:xfrm>
          </p:grpSpPr>
          <p:grpSp>
            <p:nvGrpSpPr>
              <p:cNvPr id="165" name="Group 165"/>
              <p:cNvGrpSpPr/>
              <p:nvPr/>
            </p:nvGrpSpPr>
            <p:grpSpPr>
              <a:xfrm>
                <a:off x="0" y="401808"/>
                <a:ext cx="2898214" cy="364967"/>
                <a:chOff x="0" y="0"/>
                <a:chExt cx="2898213" cy="364965"/>
              </a:xfrm>
            </p:grpSpPr>
            <p:sp>
              <p:nvSpPr>
                <p:cNvPr id="163" name="Shape 163"/>
                <p:cNvSpPr/>
                <p:nvPr/>
              </p:nvSpPr>
              <p:spPr>
                <a:xfrm>
                  <a:off x="0" y="0"/>
                  <a:ext cx="2898214" cy="364966"/>
                </a:xfrm>
                <a:prstGeom prst="rect">
                  <a:avLst/>
                </a:prstGeom>
                <a:solidFill>
                  <a:srgbClr val="EEECE1"/>
                </a:solidFill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lnSpc>
                      <a:spcPct val="120000"/>
                    </a:lnSpc>
                    <a:defRPr sz="900"/>
                  </a:pPr>
                </a:p>
              </p:txBody>
            </p:sp>
            <p:sp>
              <p:nvSpPr>
                <p:cNvPr id="164" name="Shape 164"/>
                <p:cNvSpPr/>
                <p:nvPr/>
              </p:nvSpPr>
              <p:spPr>
                <a:xfrm>
                  <a:off x="0" y="95042"/>
                  <a:ext cx="2898214" cy="17488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>
                  <a:lvl1pPr>
                    <a:lnSpc>
                      <a:spcPct val="120000"/>
                    </a:lnSpc>
                    <a:defRPr b="1" sz="1100"/>
                  </a:lvl1pPr>
                </a:lstStyle>
                <a:p>
                  <a:pPr/>
                  <a:r>
                    <a:t>     장애인 표준 사업장 인정 </a:t>
                  </a:r>
                </a:p>
              </p:txBody>
            </p:sp>
          </p:grpSp>
          <p:grpSp>
            <p:nvGrpSpPr>
              <p:cNvPr id="168" name="Group 168"/>
              <p:cNvGrpSpPr/>
              <p:nvPr/>
            </p:nvGrpSpPr>
            <p:grpSpPr>
              <a:xfrm>
                <a:off x="0" y="-1"/>
                <a:ext cx="2898214" cy="364967"/>
                <a:chOff x="0" y="0"/>
                <a:chExt cx="2898213" cy="364965"/>
              </a:xfrm>
            </p:grpSpPr>
            <p:sp>
              <p:nvSpPr>
                <p:cNvPr id="166" name="Shape 166"/>
                <p:cNvSpPr/>
                <p:nvPr/>
              </p:nvSpPr>
              <p:spPr>
                <a:xfrm>
                  <a:off x="0" y="0"/>
                  <a:ext cx="2898214" cy="364966"/>
                </a:xfrm>
                <a:prstGeom prst="rect">
                  <a:avLst/>
                </a:prstGeom>
                <a:solidFill>
                  <a:srgbClr val="EEECE1"/>
                </a:solidFill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lnSpc>
                      <a:spcPct val="120000"/>
                    </a:lnSpc>
                    <a:defRPr sz="1000"/>
                  </a:pPr>
                </a:p>
              </p:txBody>
            </p:sp>
            <p:sp>
              <p:nvSpPr>
                <p:cNvPr id="167" name="Shape 167"/>
                <p:cNvSpPr/>
                <p:nvPr/>
              </p:nvSpPr>
              <p:spPr>
                <a:xfrm>
                  <a:off x="0" y="95042"/>
                  <a:ext cx="2898214" cy="17488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>
                    <a:lnSpc>
                      <a:spcPct val="120000"/>
                    </a:lnSpc>
                    <a:defRPr b="1" sz="1100"/>
                  </a:pPr>
                  <a:r>
                    <a:t>     공익성 추구 </a:t>
                  </a:r>
                  <a:r>
                    <a:rPr b="0" sz="1000"/>
                    <a:t>(</a:t>
                  </a:r>
                  <a:r>
                    <a:rPr b="0" sz="1000"/>
                    <a:t>사회적 기업의 정체성 확보</a:t>
                  </a:r>
                  <a:r>
                    <a:rPr b="0" sz="1000"/>
                    <a:t>)</a:t>
                  </a:r>
                  <a:r>
                    <a:rPr b="0" sz="1000"/>
                    <a:t> </a:t>
                  </a:r>
                </a:p>
              </p:txBody>
            </p:sp>
          </p:grpSp>
        </p:grpSp>
        <p:grpSp>
          <p:nvGrpSpPr>
            <p:cNvPr id="172" name="Group 172"/>
            <p:cNvGrpSpPr/>
            <p:nvPr/>
          </p:nvGrpSpPr>
          <p:grpSpPr>
            <a:xfrm>
              <a:off x="0" y="49003"/>
              <a:ext cx="878039" cy="668768"/>
              <a:chOff x="0" y="0"/>
              <a:chExt cx="878037" cy="668766"/>
            </a:xfrm>
          </p:grpSpPr>
          <p:sp>
            <p:nvSpPr>
              <p:cNvPr id="170" name="Shape 170"/>
              <p:cNvSpPr/>
              <p:nvPr/>
            </p:nvSpPr>
            <p:spPr>
              <a:xfrm>
                <a:off x="0" y="-1"/>
                <a:ext cx="878038" cy="668768"/>
              </a:xfrm>
              <a:prstGeom prst="ellipse">
                <a:avLst/>
              </a:prstGeom>
              <a:solidFill>
                <a:srgbClr val="D9D9D9"/>
              </a:solidFill>
              <a:ln w="25400" cap="flat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100"/>
                </a:pPr>
              </a:p>
            </p:txBody>
          </p:sp>
          <p:sp>
            <p:nvSpPr>
              <p:cNvPr id="171" name="Shape 171"/>
              <p:cNvSpPr/>
              <p:nvPr/>
            </p:nvSpPr>
            <p:spPr>
              <a:xfrm>
                <a:off x="152174" y="159500"/>
                <a:ext cx="573690" cy="3497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/>
              <a:p>
                <a:pPr algn="ctr">
                  <a:defRPr b="1" sz="1100"/>
                </a:pPr>
                <a:r>
                  <a:t>비영리</a:t>
                </a:r>
                <a:br/>
                <a:r>
                  <a:t> 재단 법인</a:t>
                </a:r>
              </a:p>
            </p:txBody>
          </p:sp>
        </p:grpSp>
        <p:sp>
          <p:nvSpPr>
            <p:cNvPr id="173" name="Shape 173"/>
            <p:cNvSpPr/>
            <p:nvPr/>
          </p:nvSpPr>
          <p:spPr>
            <a:xfrm flipV="1">
              <a:off x="878038" y="182482"/>
              <a:ext cx="313203" cy="200905"/>
            </a:xfrm>
            <a:prstGeom prst="line">
              <a:avLst/>
            </a:prstGeom>
            <a:noFill/>
            <a:ln w="1270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878039" y="383386"/>
              <a:ext cx="313201" cy="200906"/>
            </a:xfrm>
            <a:prstGeom prst="line">
              <a:avLst/>
            </a:prstGeom>
            <a:noFill/>
            <a:ln w="1270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76" name="Shape 176"/>
          <p:cNvSpPr/>
          <p:nvPr/>
        </p:nvSpPr>
        <p:spPr>
          <a:xfrm>
            <a:off x="273049" y="1639863"/>
            <a:ext cx="4570411" cy="4564127"/>
          </a:xfrm>
          <a:prstGeom prst="rect">
            <a:avLst/>
          </a:prstGeom>
          <a:ln w="12700">
            <a:solidFill>
              <a:srgbClr val="808080"/>
            </a:solidFill>
          </a:ln>
        </p:spPr>
        <p:txBody>
          <a:bodyPr lIns="45719" rIns="45719"/>
          <a:lstStyle/>
          <a:p>
            <a:pPr algn="ctr">
              <a:defRPr sz="1100"/>
            </a:pPr>
          </a:p>
        </p:txBody>
      </p:sp>
      <p:sp>
        <p:nvSpPr>
          <p:cNvPr id="177" name="Shape 177"/>
          <p:cNvSpPr/>
          <p:nvPr/>
        </p:nvSpPr>
        <p:spPr>
          <a:xfrm>
            <a:off x="1459720" y="1347759"/>
            <a:ext cx="2197068" cy="3197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1400"/>
            </a:pPr>
            <a:r>
              <a:t>【 </a:t>
            </a:r>
            <a:r>
              <a:t>법인 설립 방안 </a:t>
            </a:r>
            <a:r>
              <a:t>】</a:t>
            </a:r>
            <a:r>
              <a:t> </a:t>
            </a:r>
          </a:p>
        </p:txBody>
      </p:sp>
      <p:sp>
        <p:nvSpPr>
          <p:cNvPr id="178" name="Shape 178"/>
          <p:cNvSpPr/>
          <p:nvPr/>
        </p:nvSpPr>
        <p:spPr>
          <a:xfrm>
            <a:off x="627673" y="1749401"/>
            <a:ext cx="979781" cy="28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1200" u="sng"/>
            </a:lvl1pPr>
          </a:lstStyle>
          <a:p>
            <a:pPr/>
            <a:r>
              <a:t>법인 설립 형태</a:t>
            </a:r>
          </a:p>
        </p:txBody>
      </p:sp>
      <p:sp>
        <p:nvSpPr>
          <p:cNvPr id="179" name="Shape 179"/>
          <p:cNvSpPr/>
          <p:nvPr/>
        </p:nvSpPr>
        <p:spPr>
          <a:xfrm>
            <a:off x="627673" y="3830642"/>
            <a:ext cx="1255449" cy="28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1200" u="sng"/>
            </a:pPr>
            <a:r>
              <a:t>법인 재산 출연 </a:t>
            </a:r>
            <a:r>
              <a:t>(</a:t>
            </a:r>
            <a:r>
              <a:t>案</a:t>
            </a:r>
            <a:r>
              <a:t>)</a:t>
            </a:r>
          </a:p>
        </p:txBody>
      </p:sp>
      <p:grpSp>
        <p:nvGrpSpPr>
          <p:cNvPr id="182" name="Group 182"/>
          <p:cNvGrpSpPr/>
          <p:nvPr/>
        </p:nvGrpSpPr>
        <p:grpSpPr>
          <a:xfrm>
            <a:off x="388875" y="1779174"/>
            <a:ext cx="218831" cy="217455"/>
            <a:chOff x="0" y="0"/>
            <a:chExt cx="218830" cy="217453"/>
          </a:xfrm>
        </p:grpSpPr>
        <p:sp>
          <p:nvSpPr>
            <p:cNvPr id="180" name="Shape 180"/>
            <p:cNvSpPr/>
            <p:nvPr/>
          </p:nvSpPr>
          <p:spPr>
            <a:xfrm>
              <a:off x="-1" y="0"/>
              <a:ext cx="218832" cy="217454"/>
            </a:xfrm>
            <a:prstGeom prst="ellipse">
              <a:avLst/>
            </a:prstGeom>
            <a:solidFill>
              <a:srgbClr val="FFFFFF"/>
            </a:solidFill>
            <a:ln w="1905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i="1" sz="1000"/>
              </a:pPr>
            </a:p>
          </p:txBody>
        </p:sp>
        <p:sp>
          <p:nvSpPr>
            <p:cNvPr id="181" name="Shape 181"/>
            <p:cNvSpPr/>
            <p:nvPr/>
          </p:nvSpPr>
          <p:spPr>
            <a:xfrm>
              <a:off x="32046" y="32527"/>
              <a:ext cx="154738" cy="152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b="1" i="1" sz="1000"/>
              </a:lvl1pPr>
            </a:lstStyle>
            <a:p>
              <a:pPr/>
              <a:r>
                <a:t>1</a:t>
              </a:r>
            </a:p>
          </p:txBody>
        </p:sp>
      </p:grpSp>
      <p:grpSp>
        <p:nvGrpSpPr>
          <p:cNvPr id="185" name="Group 185"/>
          <p:cNvGrpSpPr/>
          <p:nvPr/>
        </p:nvGrpSpPr>
        <p:grpSpPr>
          <a:xfrm>
            <a:off x="388875" y="3860415"/>
            <a:ext cx="218831" cy="217455"/>
            <a:chOff x="0" y="0"/>
            <a:chExt cx="218830" cy="217453"/>
          </a:xfrm>
        </p:grpSpPr>
        <p:sp>
          <p:nvSpPr>
            <p:cNvPr id="183" name="Shape 183"/>
            <p:cNvSpPr/>
            <p:nvPr/>
          </p:nvSpPr>
          <p:spPr>
            <a:xfrm>
              <a:off x="-1" y="0"/>
              <a:ext cx="218832" cy="217454"/>
            </a:xfrm>
            <a:prstGeom prst="ellipse">
              <a:avLst/>
            </a:prstGeom>
            <a:solidFill>
              <a:srgbClr val="FFFFFF"/>
            </a:solidFill>
            <a:ln w="1905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i="1" sz="1000"/>
              </a:pPr>
            </a:p>
          </p:txBody>
        </p:sp>
        <p:sp>
          <p:nvSpPr>
            <p:cNvPr id="184" name="Shape 184"/>
            <p:cNvSpPr/>
            <p:nvPr/>
          </p:nvSpPr>
          <p:spPr>
            <a:xfrm>
              <a:off x="32046" y="32527"/>
              <a:ext cx="154738" cy="152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b="1" i="1" sz="1000"/>
              </a:lvl1pPr>
            </a:lstStyle>
            <a:p>
              <a:pPr/>
              <a:r>
                <a:t>2</a:t>
              </a:r>
            </a:p>
          </p:txBody>
        </p:sp>
      </p:grpSp>
      <p:grpSp>
        <p:nvGrpSpPr>
          <p:cNvPr id="222" name="Group 222"/>
          <p:cNvGrpSpPr/>
          <p:nvPr/>
        </p:nvGrpSpPr>
        <p:grpSpPr>
          <a:xfrm>
            <a:off x="571439" y="4205427"/>
            <a:ext cx="3906892" cy="939969"/>
            <a:chOff x="0" y="0"/>
            <a:chExt cx="3906891" cy="939968"/>
          </a:xfrm>
        </p:grpSpPr>
        <p:sp>
          <p:nvSpPr>
            <p:cNvPr id="186" name="Shape 186"/>
            <p:cNvSpPr/>
            <p:nvPr/>
          </p:nvSpPr>
          <p:spPr>
            <a:xfrm flipH="1">
              <a:off x="2264224" y="323236"/>
              <a:ext cx="177586" cy="5397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108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n w="12699">
                    <a:solidFill>
                      <a:srgbClr val="000000"/>
                    </a:solidFill>
                  </a:ln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7" name="Shape 187"/>
            <p:cNvSpPr/>
            <p:nvPr/>
          </p:nvSpPr>
          <p:spPr>
            <a:xfrm>
              <a:off x="1465086" y="323236"/>
              <a:ext cx="177586" cy="5397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108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n w="12699">
                    <a:solidFill>
                      <a:srgbClr val="000000"/>
                    </a:solidFill>
                  </a:ln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194" name="Group 194"/>
            <p:cNvGrpSpPr/>
            <p:nvPr/>
          </p:nvGrpSpPr>
          <p:grpSpPr>
            <a:xfrm>
              <a:off x="843535" y="246221"/>
              <a:ext cx="621551" cy="693748"/>
              <a:chOff x="0" y="0"/>
              <a:chExt cx="621549" cy="693747"/>
            </a:xfrm>
          </p:grpSpPr>
          <p:grpSp>
            <p:nvGrpSpPr>
              <p:cNvPr id="190" name="Group 190"/>
              <p:cNvGrpSpPr/>
              <p:nvPr/>
            </p:nvGrpSpPr>
            <p:grpSpPr>
              <a:xfrm>
                <a:off x="0" y="-1"/>
                <a:ext cx="621550" cy="328618"/>
                <a:chOff x="0" y="0"/>
                <a:chExt cx="621549" cy="328617"/>
              </a:xfrm>
            </p:grpSpPr>
            <p:sp>
              <p:nvSpPr>
                <p:cNvPr id="188" name="Shape 188"/>
                <p:cNvSpPr/>
                <p:nvPr/>
              </p:nvSpPr>
              <p:spPr>
                <a:xfrm>
                  <a:off x="0" y="-1"/>
                  <a:ext cx="621550" cy="328619"/>
                </a:xfrm>
                <a:prstGeom prst="rect">
                  <a:avLst/>
                </a:prstGeom>
                <a:solidFill>
                  <a:srgbClr val="EEECE1"/>
                </a:solidFill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sz="900"/>
                  </a:pPr>
                </a:p>
              </p:txBody>
            </p:sp>
            <p:sp>
              <p:nvSpPr>
                <p:cNvPr id="189" name="Shape 189"/>
                <p:cNvSpPr/>
                <p:nvPr/>
              </p:nvSpPr>
              <p:spPr>
                <a:xfrm>
                  <a:off x="0" y="76867"/>
                  <a:ext cx="621550" cy="1748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100"/>
                  </a:pPr>
                  <a:r>
                    <a:t>2</a:t>
                  </a:r>
                  <a:r>
                    <a:t>억</a:t>
                  </a:r>
                </a:p>
              </p:txBody>
            </p:sp>
          </p:grpSp>
          <p:grpSp>
            <p:nvGrpSpPr>
              <p:cNvPr id="193" name="Group 193"/>
              <p:cNvGrpSpPr/>
              <p:nvPr/>
            </p:nvGrpSpPr>
            <p:grpSpPr>
              <a:xfrm>
                <a:off x="0" y="365129"/>
                <a:ext cx="621550" cy="328618"/>
                <a:chOff x="0" y="0"/>
                <a:chExt cx="621549" cy="328617"/>
              </a:xfrm>
            </p:grpSpPr>
            <p:sp>
              <p:nvSpPr>
                <p:cNvPr id="191" name="Shape 191"/>
                <p:cNvSpPr/>
                <p:nvPr/>
              </p:nvSpPr>
              <p:spPr>
                <a:xfrm>
                  <a:off x="0" y="-1"/>
                  <a:ext cx="621550" cy="328619"/>
                </a:xfrm>
                <a:prstGeom prst="rect">
                  <a:avLst/>
                </a:prstGeom>
                <a:solidFill>
                  <a:srgbClr val="EEECE1"/>
                </a:solidFill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sz="900"/>
                  </a:pPr>
                </a:p>
              </p:txBody>
            </p:sp>
            <p:sp>
              <p:nvSpPr>
                <p:cNvPr id="192" name="Shape 192"/>
                <p:cNvSpPr/>
                <p:nvPr/>
              </p:nvSpPr>
              <p:spPr>
                <a:xfrm>
                  <a:off x="0" y="76867"/>
                  <a:ext cx="621550" cy="1748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100"/>
                  </a:pPr>
                  <a:r>
                    <a:t>10</a:t>
                  </a:r>
                  <a:r>
                    <a:t>억</a:t>
                  </a:r>
                </a:p>
              </p:txBody>
            </p:sp>
          </p:grpSp>
        </p:grpSp>
        <p:grpSp>
          <p:nvGrpSpPr>
            <p:cNvPr id="201" name="Group 201"/>
            <p:cNvGrpSpPr/>
            <p:nvPr/>
          </p:nvGrpSpPr>
          <p:grpSpPr>
            <a:xfrm>
              <a:off x="2441809" y="246221"/>
              <a:ext cx="621551" cy="693748"/>
              <a:chOff x="0" y="0"/>
              <a:chExt cx="621549" cy="693747"/>
            </a:xfrm>
          </p:grpSpPr>
          <p:grpSp>
            <p:nvGrpSpPr>
              <p:cNvPr id="197" name="Group 197"/>
              <p:cNvGrpSpPr/>
              <p:nvPr/>
            </p:nvGrpSpPr>
            <p:grpSpPr>
              <a:xfrm>
                <a:off x="0" y="-1"/>
                <a:ext cx="621550" cy="328618"/>
                <a:chOff x="0" y="0"/>
                <a:chExt cx="621549" cy="328617"/>
              </a:xfrm>
            </p:grpSpPr>
            <p:sp>
              <p:nvSpPr>
                <p:cNvPr id="195" name="Shape 195"/>
                <p:cNvSpPr/>
                <p:nvPr/>
              </p:nvSpPr>
              <p:spPr>
                <a:xfrm>
                  <a:off x="0" y="-1"/>
                  <a:ext cx="621550" cy="328619"/>
                </a:xfrm>
                <a:prstGeom prst="rect">
                  <a:avLst/>
                </a:prstGeom>
                <a:solidFill>
                  <a:srgbClr val="EEECE1"/>
                </a:solidFill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sz="900"/>
                  </a:pPr>
                </a:p>
              </p:txBody>
            </p:sp>
            <p:sp>
              <p:nvSpPr>
                <p:cNvPr id="196" name="Shape 196"/>
                <p:cNvSpPr/>
                <p:nvPr/>
              </p:nvSpPr>
              <p:spPr>
                <a:xfrm>
                  <a:off x="0" y="76867"/>
                  <a:ext cx="621550" cy="1748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100"/>
                  </a:pPr>
                  <a:r>
                    <a:t>2</a:t>
                  </a:r>
                  <a:r>
                    <a:t>억</a:t>
                  </a:r>
                </a:p>
              </p:txBody>
            </p:sp>
          </p:grpSp>
          <p:grpSp>
            <p:nvGrpSpPr>
              <p:cNvPr id="200" name="Group 200"/>
              <p:cNvGrpSpPr/>
              <p:nvPr/>
            </p:nvGrpSpPr>
            <p:grpSpPr>
              <a:xfrm>
                <a:off x="0" y="365129"/>
                <a:ext cx="621550" cy="328618"/>
                <a:chOff x="0" y="0"/>
                <a:chExt cx="621549" cy="328617"/>
              </a:xfrm>
            </p:grpSpPr>
            <p:sp>
              <p:nvSpPr>
                <p:cNvPr id="198" name="Shape 198"/>
                <p:cNvSpPr/>
                <p:nvPr/>
              </p:nvSpPr>
              <p:spPr>
                <a:xfrm>
                  <a:off x="0" y="-1"/>
                  <a:ext cx="621550" cy="328619"/>
                </a:xfrm>
                <a:prstGeom prst="rect">
                  <a:avLst/>
                </a:prstGeom>
                <a:solidFill>
                  <a:srgbClr val="EEECE1"/>
                </a:solidFill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sz="900"/>
                  </a:pPr>
                </a:p>
              </p:txBody>
            </p:sp>
            <p:sp>
              <p:nvSpPr>
                <p:cNvPr id="199" name="Shape 199"/>
                <p:cNvSpPr/>
                <p:nvPr/>
              </p:nvSpPr>
              <p:spPr>
                <a:xfrm>
                  <a:off x="0" y="76867"/>
                  <a:ext cx="621550" cy="1748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100"/>
                  </a:pPr>
                  <a:r>
                    <a:t>10</a:t>
                  </a:r>
                  <a:r>
                    <a:t>억</a:t>
                  </a:r>
                </a:p>
              </p:txBody>
            </p:sp>
          </p:grpSp>
        </p:grpSp>
        <p:grpSp>
          <p:nvGrpSpPr>
            <p:cNvPr id="208" name="Group 208"/>
            <p:cNvGrpSpPr/>
            <p:nvPr/>
          </p:nvGrpSpPr>
          <p:grpSpPr>
            <a:xfrm>
              <a:off x="0" y="246221"/>
              <a:ext cx="843534" cy="693748"/>
              <a:chOff x="0" y="0"/>
              <a:chExt cx="843533" cy="693747"/>
            </a:xfrm>
          </p:grpSpPr>
          <p:grpSp>
            <p:nvGrpSpPr>
              <p:cNvPr id="204" name="Group 204"/>
              <p:cNvGrpSpPr/>
              <p:nvPr/>
            </p:nvGrpSpPr>
            <p:grpSpPr>
              <a:xfrm>
                <a:off x="-1" y="-1"/>
                <a:ext cx="843535" cy="328618"/>
                <a:chOff x="0" y="0"/>
                <a:chExt cx="843533" cy="328617"/>
              </a:xfrm>
            </p:grpSpPr>
            <p:sp>
              <p:nvSpPr>
                <p:cNvPr id="202" name="Shape 202"/>
                <p:cNvSpPr/>
                <p:nvPr/>
              </p:nvSpPr>
              <p:spPr>
                <a:xfrm>
                  <a:off x="-1" y="-1"/>
                  <a:ext cx="843535" cy="328619"/>
                </a:xfrm>
                <a:prstGeom prst="rect">
                  <a:avLst/>
                </a:prstGeom>
                <a:noFill/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sz="1000"/>
                  </a:pPr>
                </a:p>
              </p:txBody>
            </p:sp>
            <p:sp>
              <p:nvSpPr>
                <p:cNvPr id="203" name="Shape 203"/>
                <p:cNvSpPr/>
                <p:nvPr/>
              </p:nvSpPr>
              <p:spPr>
                <a:xfrm>
                  <a:off x="-1" y="88108"/>
                  <a:ext cx="843535" cy="1524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>
                  <a:lvl1pPr algn="ctr">
                    <a:lnSpc>
                      <a:spcPct val="120000"/>
                    </a:lnSpc>
                    <a:defRPr b="1" sz="1000"/>
                  </a:lvl1pPr>
                </a:lstStyle>
                <a:p>
                  <a:pPr/>
                  <a:r>
                    <a:t>SK C&amp;C</a:t>
                  </a:r>
                </a:p>
              </p:txBody>
            </p:sp>
          </p:grpSp>
          <p:grpSp>
            <p:nvGrpSpPr>
              <p:cNvPr id="207" name="Group 207"/>
              <p:cNvGrpSpPr/>
              <p:nvPr/>
            </p:nvGrpSpPr>
            <p:grpSpPr>
              <a:xfrm>
                <a:off x="-1" y="365129"/>
                <a:ext cx="843535" cy="328618"/>
                <a:chOff x="0" y="0"/>
                <a:chExt cx="843533" cy="328617"/>
              </a:xfrm>
            </p:grpSpPr>
            <p:sp>
              <p:nvSpPr>
                <p:cNvPr id="205" name="Shape 205"/>
                <p:cNvSpPr/>
                <p:nvPr/>
              </p:nvSpPr>
              <p:spPr>
                <a:xfrm>
                  <a:off x="-1" y="-1"/>
                  <a:ext cx="843535" cy="328619"/>
                </a:xfrm>
                <a:prstGeom prst="rect">
                  <a:avLst/>
                </a:prstGeom>
                <a:noFill/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sz="1000"/>
                  </a:pPr>
                </a:p>
              </p:txBody>
            </p:sp>
            <p:sp>
              <p:nvSpPr>
                <p:cNvPr id="206" name="Shape 206"/>
                <p:cNvSpPr/>
                <p:nvPr/>
              </p:nvSpPr>
              <p:spPr>
                <a:xfrm>
                  <a:off x="-1" y="7462"/>
                  <a:ext cx="843535" cy="31369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defRPr b="1" sz="1000"/>
                  </a:pPr>
                  <a:r>
                    <a:t>행복 나눔</a:t>
                  </a:r>
                  <a:br/>
                  <a:r>
                    <a:t>재단</a:t>
                  </a:r>
                </a:p>
              </p:txBody>
            </p:sp>
          </p:grpSp>
        </p:grpSp>
        <p:grpSp>
          <p:nvGrpSpPr>
            <p:cNvPr id="215" name="Group 215"/>
            <p:cNvGrpSpPr/>
            <p:nvPr/>
          </p:nvGrpSpPr>
          <p:grpSpPr>
            <a:xfrm>
              <a:off x="3063358" y="246221"/>
              <a:ext cx="843534" cy="693748"/>
              <a:chOff x="0" y="0"/>
              <a:chExt cx="843533" cy="693747"/>
            </a:xfrm>
          </p:grpSpPr>
          <p:grpSp>
            <p:nvGrpSpPr>
              <p:cNvPr id="211" name="Group 211"/>
              <p:cNvGrpSpPr/>
              <p:nvPr/>
            </p:nvGrpSpPr>
            <p:grpSpPr>
              <a:xfrm>
                <a:off x="-1" y="-1"/>
                <a:ext cx="843535" cy="328618"/>
                <a:chOff x="0" y="0"/>
                <a:chExt cx="843533" cy="328617"/>
              </a:xfrm>
            </p:grpSpPr>
            <p:sp>
              <p:nvSpPr>
                <p:cNvPr id="209" name="Shape 209"/>
                <p:cNvSpPr/>
                <p:nvPr/>
              </p:nvSpPr>
              <p:spPr>
                <a:xfrm>
                  <a:off x="-1" y="-1"/>
                  <a:ext cx="843535" cy="328619"/>
                </a:xfrm>
                <a:prstGeom prst="rect">
                  <a:avLst/>
                </a:prstGeom>
                <a:noFill/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210" name="Shape 210"/>
                <p:cNvSpPr/>
                <p:nvPr/>
              </p:nvSpPr>
              <p:spPr>
                <a:xfrm>
                  <a:off x="-1" y="83662"/>
                  <a:ext cx="843535" cy="16129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sz="1000"/>
                  </a:pPr>
                  <a:r>
                    <a:t>기본재산 </a:t>
                  </a:r>
                  <a:r>
                    <a:rPr baseline="30000"/>
                    <a:t>2)</a:t>
                  </a:r>
                </a:p>
              </p:txBody>
            </p:sp>
          </p:grpSp>
          <p:grpSp>
            <p:nvGrpSpPr>
              <p:cNvPr id="214" name="Group 214"/>
              <p:cNvGrpSpPr/>
              <p:nvPr/>
            </p:nvGrpSpPr>
            <p:grpSpPr>
              <a:xfrm>
                <a:off x="-1" y="365129"/>
                <a:ext cx="843535" cy="328618"/>
                <a:chOff x="0" y="0"/>
                <a:chExt cx="843533" cy="328617"/>
              </a:xfrm>
            </p:grpSpPr>
            <p:sp>
              <p:nvSpPr>
                <p:cNvPr id="212" name="Shape 212"/>
                <p:cNvSpPr/>
                <p:nvPr/>
              </p:nvSpPr>
              <p:spPr>
                <a:xfrm>
                  <a:off x="-1" y="-1"/>
                  <a:ext cx="843535" cy="328619"/>
                </a:xfrm>
                <a:prstGeom prst="rect">
                  <a:avLst/>
                </a:prstGeom>
                <a:noFill/>
                <a:ln w="127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213" name="Shape 213"/>
                <p:cNvSpPr/>
                <p:nvPr/>
              </p:nvSpPr>
              <p:spPr>
                <a:xfrm>
                  <a:off x="-1" y="83662"/>
                  <a:ext cx="843535" cy="16129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sz="1000"/>
                  </a:pPr>
                  <a:r>
                    <a:t>운영재산 </a:t>
                  </a:r>
                  <a:r>
                    <a:rPr baseline="30000"/>
                    <a:t>3)</a:t>
                  </a:r>
                </a:p>
              </p:txBody>
            </p:sp>
          </p:grpSp>
        </p:grpSp>
        <p:grpSp>
          <p:nvGrpSpPr>
            <p:cNvPr id="218" name="Group 218"/>
            <p:cNvGrpSpPr/>
            <p:nvPr/>
          </p:nvGrpSpPr>
          <p:grpSpPr>
            <a:xfrm>
              <a:off x="1642672" y="355759"/>
              <a:ext cx="621551" cy="474671"/>
              <a:chOff x="0" y="0"/>
              <a:chExt cx="621549" cy="474670"/>
            </a:xfrm>
          </p:grpSpPr>
          <p:sp>
            <p:nvSpPr>
              <p:cNvPr id="216" name="Shape 216"/>
              <p:cNvSpPr/>
              <p:nvPr/>
            </p:nvSpPr>
            <p:spPr>
              <a:xfrm>
                <a:off x="0" y="-1"/>
                <a:ext cx="621550" cy="474672"/>
              </a:xfrm>
              <a:prstGeom prst="ellipse">
                <a:avLst/>
              </a:prstGeom>
              <a:solidFill>
                <a:srgbClr val="808080"/>
              </a:solidFill>
              <a:ln w="12700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20000"/>
                  </a:lnSpc>
                  <a:defRPr sz="9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7" name="Shape 217"/>
              <p:cNvSpPr/>
              <p:nvPr/>
            </p:nvSpPr>
            <p:spPr>
              <a:xfrm>
                <a:off x="91023" y="149894"/>
                <a:ext cx="439503" cy="17488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/>
              <a:p>
                <a:pPr algn="ctr">
                  <a:lnSpc>
                    <a:spcPct val="120000"/>
                  </a:lnSpc>
                  <a:defRPr b="1" sz="1100">
                    <a:solidFill>
                      <a:srgbClr val="FFFFFF"/>
                    </a:solidFill>
                  </a:defRPr>
                </a:pPr>
                <a:r>
                  <a:t>12</a:t>
                </a:r>
                <a:r>
                  <a:t>억</a:t>
                </a:r>
              </a:p>
            </p:txBody>
          </p:sp>
        </p:grpSp>
        <p:sp>
          <p:nvSpPr>
            <p:cNvPr id="219" name="Shape 219"/>
            <p:cNvSpPr/>
            <p:nvPr/>
          </p:nvSpPr>
          <p:spPr>
            <a:xfrm>
              <a:off x="88794" y="0"/>
              <a:ext cx="833840" cy="2527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i="1" sz="1000"/>
              </a:lvl1pPr>
            </a:lstStyle>
            <a:p>
              <a:pPr/>
              <a:r>
                <a:t>기관 별 출연금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1671464" y="0"/>
              <a:ext cx="654128" cy="2527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algn="ctr">
                <a:defRPr b="1" i="1" sz="1000"/>
              </a:pPr>
              <a:r>
                <a:t>총출연금 </a:t>
              </a:r>
              <a:r>
                <a:rPr baseline="30000"/>
                <a:t>1)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2619393" y="0"/>
              <a:ext cx="833841" cy="2527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i="1" sz="1000"/>
              </a:lvl1pPr>
            </a:lstStyle>
            <a:p>
              <a:pPr/>
              <a:r>
                <a:t>법인 재산 설정</a:t>
              </a:r>
            </a:p>
          </p:txBody>
        </p:sp>
      </p:grpSp>
      <p:sp>
        <p:nvSpPr>
          <p:cNvPr id="223" name="Shape 223"/>
          <p:cNvSpPr/>
          <p:nvPr/>
        </p:nvSpPr>
        <p:spPr>
          <a:xfrm>
            <a:off x="427387" y="5327960"/>
            <a:ext cx="4416075" cy="886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  <a:buSzPct val="100000"/>
              <a:buFont typeface="Wingdings"/>
              <a:buChar char="▪"/>
              <a:defRPr b="1" sz="1000"/>
            </a:pPr>
            <a:r>
              <a:t> 법인 기본재산 당사출연금 </a:t>
            </a:r>
            <a:r>
              <a:t>2</a:t>
            </a:r>
            <a:r>
              <a:t>억 설정 </a:t>
            </a:r>
            <a:r>
              <a:rPr sz="900"/>
              <a:t>(</a:t>
            </a:r>
            <a:r>
              <a:rPr sz="900"/>
              <a:t>모기업 출연비율 </a:t>
            </a:r>
            <a:r>
              <a:rPr sz="900"/>
              <a:t>100%, </a:t>
            </a:r>
            <a:r>
              <a:rPr sz="900"/>
              <a:t>운영책임 담보</a:t>
            </a:r>
            <a:r>
              <a:rPr sz="900"/>
              <a:t>)</a:t>
            </a:r>
          </a:p>
          <a:p>
            <a:pPr>
              <a:lnSpc>
                <a:spcPct val="110000"/>
              </a:lnSpc>
              <a:spcBef>
                <a:spcPts val="400"/>
              </a:spcBef>
              <a:buSzPct val="100000"/>
              <a:buFont typeface="Wingdings"/>
              <a:buChar char="▪"/>
              <a:defRPr b="1" sz="1000"/>
            </a:pPr>
            <a:r>
              <a:t> </a:t>
            </a:r>
            <a:r>
              <a:t>장애인 고용 공단에 장애인 표준 사업장으로 승인 요청</a:t>
            </a:r>
          </a:p>
          <a:p>
            <a:pPr>
              <a:lnSpc>
                <a:spcPct val="110000"/>
              </a:lnSpc>
              <a:spcBef>
                <a:spcPts val="400"/>
              </a:spcBef>
              <a:buSzPct val="100000"/>
              <a:buFont typeface="Wingdings"/>
              <a:buChar char="▪"/>
              <a:defRPr b="1" sz="1000"/>
            </a:pPr>
            <a:r>
              <a:t> 당사의 </a:t>
            </a:r>
            <a:r>
              <a:t>‘</a:t>
            </a:r>
            <a:r>
              <a:t>자회사형</a:t>
            </a:r>
            <a:r>
              <a:t>’</a:t>
            </a:r>
            <a:r>
              <a:t> 인정 시 당사 장애인 고용비율 산입 및 고용부담금 </a:t>
            </a:r>
            <a:br/>
            <a:r>
              <a:t>  </a:t>
            </a:r>
            <a:r>
              <a:t>경감 추진 </a:t>
            </a:r>
            <a:r>
              <a:rPr b="0" sz="900"/>
              <a:t>(</a:t>
            </a:r>
            <a:r>
              <a:rPr b="0" sz="900"/>
              <a:t>장애인고용공단에서 </a:t>
            </a:r>
            <a:r>
              <a:rPr b="0" sz="900"/>
              <a:t>’12</a:t>
            </a:r>
            <a:r>
              <a:rPr b="0" sz="900"/>
              <a:t>년 제도 개선 추진</a:t>
            </a:r>
            <a:r>
              <a:rPr b="0" sz="900"/>
              <a:t>, </a:t>
            </a:r>
            <a:r>
              <a:rPr b="0" sz="900"/>
              <a:t>현재 주식회사만 인정</a:t>
            </a:r>
            <a:r>
              <a:rPr b="0" sz="900"/>
              <a:t>)</a:t>
            </a:r>
          </a:p>
        </p:txBody>
      </p:sp>
      <p:sp>
        <p:nvSpPr>
          <p:cNvPr id="224" name="Shape 224"/>
          <p:cNvSpPr/>
          <p:nvPr/>
        </p:nvSpPr>
        <p:spPr>
          <a:xfrm>
            <a:off x="315848" y="6277014"/>
            <a:ext cx="9310815" cy="6278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800"/>
            </a:pPr>
            <a:r>
              <a:t>1) SK </a:t>
            </a:r>
            <a:r>
              <a:t>사회적 기업 출연금 현황 </a:t>
            </a:r>
            <a:r>
              <a:t>: </a:t>
            </a:r>
            <a:r>
              <a:t>행복한 학교 </a:t>
            </a:r>
            <a:r>
              <a:t>43</a:t>
            </a:r>
            <a:r>
              <a:t>억</a:t>
            </a:r>
            <a:r>
              <a:t>, </a:t>
            </a:r>
            <a:r>
              <a:t>행복한 도서관 </a:t>
            </a:r>
            <a:r>
              <a:t>15</a:t>
            </a:r>
            <a:r>
              <a:t>억</a:t>
            </a:r>
            <a:r>
              <a:t>, </a:t>
            </a:r>
            <a:r>
              <a:t>행복한 뉴라이프 </a:t>
            </a:r>
            <a:r>
              <a:t>12</a:t>
            </a:r>
            <a:r>
              <a:t>억</a:t>
            </a:r>
            <a:r>
              <a:t>, SKT </a:t>
            </a:r>
            <a:r>
              <a:t>행복 </a:t>
            </a:r>
            <a:r>
              <a:t>ICT 15</a:t>
            </a:r>
            <a:r>
              <a:t>억</a:t>
            </a:r>
            <a:r>
              <a:t>, SKI </a:t>
            </a:r>
            <a:r>
              <a:t>행복한 농원 </a:t>
            </a:r>
            <a:r>
              <a:t>18</a:t>
            </a:r>
            <a:r>
              <a:t>억</a:t>
            </a:r>
          </a:p>
          <a:p>
            <a:pPr>
              <a:defRPr sz="800"/>
            </a:pPr>
            <a:r>
              <a:t>2) </a:t>
            </a:r>
            <a:r>
              <a:t>법인의 권리 능력을 인정받는 실체적 재산</a:t>
            </a:r>
            <a:r>
              <a:t>. </a:t>
            </a:r>
            <a:r>
              <a:t>정관에 반영되고 경영진</a:t>
            </a:r>
            <a:r>
              <a:t>/</a:t>
            </a:r>
            <a:r>
              <a:t>이사회의 임의 처분 불가</a:t>
            </a:r>
            <a:r>
              <a:t>. </a:t>
            </a:r>
            <a:r>
              <a:t>주무 관청의 법인 설립 심사 시 적정성 검토 대상</a:t>
            </a:r>
          </a:p>
          <a:p>
            <a:pPr>
              <a:defRPr sz="800"/>
            </a:pPr>
            <a:r>
              <a:t>3) </a:t>
            </a:r>
            <a:r>
              <a:t>기본재산 외의 재산으로 목적 사업비</a:t>
            </a:r>
            <a:r>
              <a:t>, </a:t>
            </a:r>
            <a:r>
              <a:t>운영경비에 사용</a:t>
            </a:r>
            <a:r>
              <a:t>. </a:t>
            </a:r>
            <a:r>
              <a:t>영리 사업 소득 중 경비 일체를 차감하고 목적사업비로 기부된 사업 소득 포함</a:t>
            </a:r>
          </a:p>
          <a:p>
            <a:pPr>
              <a:defRPr sz="800"/>
            </a:pPr>
            <a:r>
              <a:t>4) SKT, </a:t>
            </a:r>
            <a:r>
              <a:t>행복</a:t>
            </a:r>
            <a:r>
              <a:t> ICT </a:t>
            </a:r>
            <a:r>
              <a:t>이사회 구성 </a:t>
            </a:r>
            <a:r>
              <a:t>: </a:t>
            </a:r>
            <a:r>
              <a:t>① 비상근 이사 </a:t>
            </a:r>
            <a:r>
              <a:t>4</a:t>
            </a:r>
            <a:r>
              <a:t>명</a:t>
            </a:r>
            <a:r>
              <a:rPr sz="700"/>
              <a:t> </a:t>
            </a:r>
            <a:r>
              <a:t>: SK </a:t>
            </a:r>
            <a:r>
              <a:t>내부 </a:t>
            </a:r>
            <a:r>
              <a:t>3</a:t>
            </a:r>
            <a:r>
              <a:t>명</a:t>
            </a:r>
            <a:r>
              <a:t>(GMS</a:t>
            </a:r>
            <a:r>
              <a:t>사장</a:t>
            </a:r>
            <a:r>
              <a:t>-</a:t>
            </a:r>
            <a:r>
              <a:t>재단이사장</a:t>
            </a:r>
            <a:r>
              <a:t>, CSR</a:t>
            </a:r>
            <a:r>
              <a:t>실장</a:t>
            </a:r>
            <a:r>
              <a:t>, </a:t>
            </a:r>
            <a:r>
              <a:t>당사 </a:t>
            </a:r>
            <a:r>
              <a:t>App.</a:t>
            </a:r>
            <a:r>
              <a:t>운영본부장</a:t>
            </a:r>
            <a:r>
              <a:t>), </a:t>
            </a:r>
            <a:r>
              <a:t>서울시 </a:t>
            </a:r>
            <a:r>
              <a:t>1</a:t>
            </a:r>
            <a:r>
              <a:t>명</a:t>
            </a:r>
            <a:r>
              <a:t>(</a:t>
            </a:r>
            <a:r>
              <a:t>복지건강본부장</a:t>
            </a:r>
            <a:r>
              <a:t>), </a:t>
            </a:r>
            <a:r>
              <a:t>② 상근 상임이사 </a:t>
            </a:r>
            <a:r>
              <a:t>: </a:t>
            </a:r>
            <a:r>
              <a:t>김석경 대표이사 </a:t>
            </a:r>
            <a:r>
              <a:t>(</a:t>
            </a:r>
            <a:r>
              <a:t>협력사 대표</a:t>
            </a:r>
            <a:r>
              <a:t>)</a:t>
            </a:r>
          </a:p>
        </p:txBody>
      </p:sp>
      <p:sp>
        <p:nvSpPr>
          <p:cNvPr id="225" name="Shape 225"/>
          <p:cNvSpPr/>
          <p:nvPr/>
        </p:nvSpPr>
        <p:spPr>
          <a:xfrm>
            <a:off x="260764" y="6277014"/>
            <a:ext cx="7698479" cy="1588"/>
          </a:xfrm>
          <a:prstGeom prst="line">
            <a:avLst/>
          </a:prstGeom>
          <a:ln>
            <a:solidFill>
              <a:srgbClr val="808080"/>
            </a:solidFill>
          </a:ln>
        </p:spPr>
        <p:txBody>
          <a:bodyPr lIns="45719" rIns="45719"/>
          <a:lstStyle/>
          <a:p>
            <a:pPr/>
          </a:p>
        </p:txBody>
      </p:sp>
      <p:grpSp>
        <p:nvGrpSpPr>
          <p:cNvPr id="228" name="Group 228"/>
          <p:cNvGrpSpPr/>
          <p:nvPr/>
        </p:nvGrpSpPr>
        <p:grpSpPr>
          <a:xfrm>
            <a:off x="5245103" y="1347759"/>
            <a:ext cx="4387846" cy="319790"/>
            <a:chOff x="0" y="0"/>
            <a:chExt cx="4387844" cy="319789"/>
          </a:xfrm>
        </p:grpSpPr>
        <p:sp>
          <p:nvSpPr>
            <p:cNvPr id="226" name="Shape 226"/>
            <p:cNvSpPr/>
            <p:nvPr/>
          </p:nvSpPr>
          <p:spPr>
            <a:xfrm>
              <a:off x="0" y="296910"/>
              <a:ext cx="4387845" cy="1"/>
            </a:xfrm>
            <a:prstGeom prst="line">
              <a:avLst/>
            </a:prstGeom>
            <a:noFill/>
            <a:ln w="12700" cap="flat">
              <a:solidFill>
                <a:srgbClr val="80808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759821" y="0"/>
              <a:ext cx="2868202" cy="3197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b="1" sz="1400"/>
              </a:pPr>
              <a:r>
                <a:t>【 </a:t>
              </a:r>
              <a:r>
                <a:t>이사회 구성 </a:t>
              </a:r>
              <a:r>
                <a:t>(</a:t>
              </a:r>
              <a:r>
                <a:t>案</a:t>
              </a:r>
              <a:r>
                <a:t>)</a:t>
              </a:r>
              <a:r>
                <a:t> </a:t>
              </a:r>
              <a:r>
                <a:t>】</a:t>
              </a:r>
              <a:r>
                <a:t> </a:t>
              </a:r>
            </a:p>
          </p:txBody>
        </p:sp>
      </p:grpSp>
      <p:sp>
        <p:nvSpPr>
          <p:cNvPr id="229" name="Shape 229"/>
          <p:cNvSpPr/>
          <p:nvPr/>
        </p:nvSpPr>
        <p:spPr>
          <a:xfrm>
            <a:off x="5318130" y="1749401"/>
            <a:ext cx="4235509" cy="1162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88900" indent="-88900">
              <a:lnSpc>
                <a:spcPct val="110000"/>
              </a:lnSpc>
              <a:spcBef>
                <a:spcPts val="500"/>
              </a:spcBef>
              <a:buSzPct val="100000"/>
              <a:buFont typeface="Wingdings"/>
              <a:buChar char="▪"/>
              <a:defRPr b="1" sz="1100"/>
            </a:pPr>
            <a:r>
              <a:t>당사 추천 </a:t>
            </a:r>
            <a:r>
              <a:t>3</a:t>
            </a:r>
            <a:r>
              <a:t>명</a:t>
            </a:r>
            <a:r>
              <a:t>, </a:t>
            </a:r>
            <a:r>
              <a:t>외부 기관 추천 </a:t>
            </a:r>
            <a:r>
              <a:t>2</a:t>
            </a:r>
            <a:r>
              <a:t>명 등 이사회를 구성하여</a:t>
            </a:r>
            <a:r>
              <a:t> </a:t>
            </a:r>
            <a:r>
              <a:t>재단 법인 운영의 대외적 경영 투명성 확보</a:t>
            </a:r>
          </a:p>
          <a:p>
            <a:pPr>
              <a:lnSpc>
                <a:spcPct val="110000"/>
              </a:lnSpc>
              <a:spcBef>
                <a:spcPts val="500"/>
              </a:spcBef>
              <a:buSzPct val="100000"/>
              <a:buFont typeface="Wingdings"/>
              <a:buChar char="▪"/>
              <a:defRPr b="1" sz="1100"/>
            </a:pPr>
            <a:r>
              <a:t> 장애인 고용공단 등 장애인 고용 관련 기관</a:t>
            </a:r>
            <a:r>
              <a:t> </a:t>
            </a:r>
            <a:r>
              <a:t>협력 및 사회적 </a:t>
            </a:r>
            <a:br/>
            <a:r>
              <a:t>  </a:t>
            </a:r>
            <a:r>
              <a:t>기업 인증 지자체인 성남시의 지원 </a:t>
            </a:r>
            <a:r>
              <a:t>Channel </a:t>
            </a:r>
            <a:r>
              <a:t>확보</a:t>
            </a:r>
          </a:p>
          <a:p>
            <a:pPr marL="88900" indent="-88900">
              <a:lnSpc>
                <a:spcPct val="110000"/>
              </a:lnSpc>
              <a:spcBef>
                <a:spcPts val="500"/>
              </a:spcBef>
              <a:buSzPct val="100000"/>
              <a:buFont typeface="Wingdings"/>
              <a:buChar char="▪"/>
              <a:defRPr b="1" sz="1100"/>
            </a:pPr>
            <a:r>
              <a:t>상임이사의 경우 재단 운영 목적에 맞는 사회적 기업가를 선임</a:t>
            </a:r>
          </a:p>
        </p:txBody>
      </p:sp>
      <p:grpSp>
        <p:nvGrpSpPr>
          <p:cNvPr id="280" name="Group 280"/>
          <p:cNvGrpSpPr/>
          <p:nvPr/>
        </p:nvGrpSpPr>
        <p:grpSpPr>
          <a:xfrm>
            <a:off x="5354642" y="3063869"/>
            <a:ext cx="4220119" cy="3103606"/>
            <a:chOff x="0" y="0"/>
            <a:chExt cx="4220118" cy="3103604"/>
          </a:xfrm>
        </p:grpSpPr>
        <p:sp>
          <p:nvSpPr>
            <p:cNvPr id="230" name="Shape 230"/>
            <p:cNvSpPr/>
            <p:nvPr/>
          </p:nvSpPr>
          <p:spPr>
            <a:xfrm>
              <a:off x="1971701" y="-1"/>
              <a:ext cx="1080001" cy="5037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9000"/>
                  </a:lnTo>
                  <a:lnTo>
                    <a:pt x="3" y="8152"/>
                  </a:lnTo>
                  <a:lnTo>
                    <a:pt x="0" y="3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33" name="Group 233"/>
            <p:cNvGrpSpPr/>
            <p:nvPr/>
          </p:nvGrpSpPr>
          <p:grpSpPr>
            <a:xfrm>
              <a:off x="-1" y="-1"/>
              <a:ext cx="648001" cy="755651"/>
              <a:chOff x="0" y="0"/>
              <a:chExt cx="648000" cy="755650"/>
            </a:xfrm>
          </p:grpSpPr>
          <p:sp>
            <p:nvSpPr>
              <p:cNvPr id="231" name="Shape 231"/>
              <p:cNvSpPr/>
              <p:nvPr/>
            </p:nvSpPr>
            <p:spPr>
              <a:xfrm>
                <a:off x="-1" y="0"/>
                <a:ext cx="648002" cy="755650"/>
              </a:xfrm>
              <a:prstGeom prst="rect">
                <a:avLst/>
              </a:prstGeom>
              <a:solidFill>
                <a:srgbClr val="C8E4DF"/>
              </a:solidFill>
              <a:ln w="9525" cap="flat">
                <a:solidFill>
                  <a:srgbClr val="808080"/>
                </a:solidFill>
                <a:prstDash val="solid"/>
                <a:round/>
              </a:ln>
              <a:effectLst>
                <a:outerShdw sx="100000" sy="100000" kx="0" ky="0" algn="b" rotWithShape="0" blurRad="50800" dist="38100" dir="270000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</a:p>
            </p:txBody>
          </p:sp>
          <p:sp>
            <p:nvSpPr>
              <p:cNvPr id="232" name="Shape 232"/>
              <p:cNvSpPr/>
              <p:nvPr/>
            </p:nvSpPr>
            <p:spPr>
              <a:xfrm>
                <a:off x="-1" y="205738"/>
                <a:ext cx="648002" cy="3441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/>
              <a:p>
                <a:pPr algn="ctr">
                  <a:lnSpc>
                    <a:spcPct val="120000"/>
                  </a:lnSpc>
                  <a:defRPr b="1" sz="1000"/>
                </a:pPr>
                <a:r>
                  <a:t>이사회</a:t>
                </a:r>
              </a:p>
              <a:p>
                <a:pPr algn="ctr">
                  <a:lnSpc>
                    <a:spcPct val="120000"/>
                  </a:lnSpc>
                  <a:defRPr b="1" sz="1000"/>
                </a:pPr>
                <a:r>
                  <a:t>구성 </a:t>
                </a:r>
                <a:r>
                  <a:rPr baseline="30000"/>
                  <a:t>4)</a:t>
                </a:r>
              </a:p>
            </p:txBody>
          </p:sp>
        </p:grpSp>
        <p:sp>
          <p:nvSpPr>
            <p:cNvPr id="234" name="Shape 234"/>
            <p:cNvSpPr/>
            <p:nvPr/>
          </p:nvSpPr>
          <p:spPr>
            <a:xfrm>
              <a:off x="803285" y="-1"/>
              <a:ext cx="1080001" cy="5037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9000"/>
                  </a:lnTo>
                  <a:lnTo>
                    <a:pt x="3" y="8152"/>
                  </a:lnTo>
                  <a:lnTo>
                    <a:pt x="0" y="3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808080"/>
              </a:solidFill>
              <a:prstDash val="solid"/>
              <a:round/>
            </a:ln>
            <a:effectLst>
              <a:outerShdw sx="100000" sy="100000" kx="0" ky="0" algn="b" rotWithShape="0" blurRad="50800" dist="38100" dir="27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pic>
          <p:nvPicPr>
            <p:cNvPr id="235" name="image2.png" descr="C&amp;C_E_문서용.gi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78938" y="64370"/>
              <a:ext cx="928695" cy="3778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38" name="Group 238"/>
            <p:cNvGrpSpPr/>
            <p:nvPr/>
          </p:nvGrpSpPr>
          <p:grpSpPr>
            <a:xfrm>
              <a:off x="803285" y="518238"/>
              <a:ext cx="1080001" cy="266323"/>
              <a:chOff x="0" y="0"/>
              <a:chExt cx="1079999" cy="266321"/>
            </a:xfrm>
          </p:grpSpPr>
          <p:sp>
            <p:nvSpPr>
              <p:cNvPr id="236" name="Shape 236"/>
              <p:cNvSpPr/>
              <p:nvPr/>
            </p:nvSpPr>
            <p:spPr>
              <a:xfrm>
                <a:off x="0" y="28911"/>
                <a:ext cx="1080000" cy="2085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9000"/>
                    </a:lnTo>
                    <a:lnTo>
                      <a:pt x="3" y="8152"/>
                    </a:lnTo>
                    <a:lnTo>
                      <a:pt x="0" y="3600"/>
                    </a:lnTo>
                    <a:close/>
                  </a:path>
                </a:pathLst>
              </a:custGeom>
              <a:solidFill>
                <a:srgbClr val="FDEADA"/>
              </a:solidFill>
              <a:ln w="12700" cap="flat">
                <a:solidFill>
                  <a:srgbClr val="808080"/>
                </a:solidFill>
                <a:prstDash val="solid"/>
                <a:round/>
              </a:ln>
              <a:effectLst>
                <a:outerShdw sx="100000" sy="100000" kx="0" ky="0" algn="b" rotWithShape="0" blurRad="50800" dist="38100" dir="270000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100"/>
                </a:pPr>
              </a:p>
            </p:txBody>
          </p:sp>
          <p:sp>
            <p:nvSpPr>
              <p:cNvPr id="237" name="Shape 237"/>
              <p:cNvSpPr/>
              <p:nvPr/>
            </p:nvSpPr>
            <p:spPr>
              <a:xfrm>
                <a:off x="0" y="-1"/>
                <a:ext cx="1080000" cy="26632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algn="ctr">
                  <a:defRPr b="1" sz="1100"/>
                </a:pPr>
                <a:r>
                  <a:t>3</a:t>
                </a:r>
                <a:r>
                  <a:t>명 </a:t>
                </a:r>
              </a:p>
            </p:txBody>
          </p:sp>
        </p:grpSp>
        <p:grpSp>
          <p:nvGrpSpPr>
            <p:cNvPr id="241" name="Group 241"/>
            <p:cNvGrpSpPr/>
            <p:nvPr/>
          </p:nvGrpSpPr>
          <p:grpSpPr>
            <a:xfrm>
              <a:off x="1971701" y="518238"/>
              <a:ext cx="1080001" cy="266323"/>
              <a:chOff x="0" y="0"/>
              <a:chExt cx="1079999" cy="266321"/>
            </a:xfrm>
          </p:grpSpPr>
          <p:sp>
            <p:nvSpPr>
              <p:cNvPr id="239" name="Shape 239"/>
              <p:cNvSpPr/>
              <p:nvPr/>
            </p:nvSpPr>
            <p:spPr>
              <a:xfrm>
                <a:off x="0" y="28911"/>
                <a:ext cx="1080000" cy="2085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9000"/>
                    </a:lnTo>
                    <a:lnTo>
                      <a:pt x="3" y="8152"/>
                    </a:lnTo>
                    <a:lnTo>
                      <a:pt x="0" y="3600"/>
                    </a:lnTo>
                    <a:close/>
                  </a:path>
                </a:pathLst>
              </a:custGeom>
              <a:solidFill>
                <a:srgbClr val="FDEADA"/>
              </a:solidFill>
              <a:ln w="12700" cap="flat">
                <a:solidFill>
                  <a:srgbClr val="808080"/>
                </a:solidFill>
                <a:prstDash val="solid"/>
                <a:round/>
              </a:ln>
              <a:effectLst>
                <a:outerShdw sx="100000" sy="100000" kx="0" ky="0" algn="b" rotWithShape="0" blurRad="50800" dist="38100" dir="270000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100"/>
                </a:pPr>
              </a:p>
            </p:txBody>
          </p:sp>
          <p:sp>
            <p:nvSpPr>
              <p:cNvPr id="240" name="Shape 240"/>
              <p:cNvSpPr/>
              <p:nvPr/>
            </p:nvSpPr>
            <p:spPr>
              <a:xfrm>
                <a:off x="0" y="-1"/>
                <a:ext cx="1080000" cy="26632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algn="ctr">
                  <a:defRPr b="1" sz="1100"/>
                </a:pPr>
                <a:r>
                  <a:t>1</a:t>
                </a:r>
                <a:r>
                  <a:t>명 </a:t>
                </a:r>
              </a:p>
            </p:txBody>
          </p:sp>
        </p:grpSp>
        <p:grpSp>
          <p:nvGrpSpPr>
            <p:cNvPr id="244" name="Group 244"/>
            <p:cNvGrpSpPr/>
            <p:nvPr/>
          </p:nvGrpSpPr>
          <p:grpSpPr>
            <a:xfrm>
              <a:off x="3140118" y="-1"/>
              <a:ext cx="1080001" cy="503767"/>
              <a:chOff x="0" y="0"/>
              <a:chExt cx="1079999" cy="503766"/>
            </a:xfrm>
          </p:grpSpPr>
          <p:sp>
            <p:nvSpPr>
              <p:cNvPr id="242" name="Shape 242"/>
              <p:cNvSpPr/>
              <p:nvPr/>
            </p:nvSpPr>
            <p:spPr>
              <a:xfrm>
                <a:off x="0" y="-1"/>
                <a:ext cx="1080000" cy="5037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9000"/>
                    </a:lnTo>
                    <a:lnTo>
                      <a:pt x="3" y="8152"/>
                    </a:lnTo>
                    <a:lnTo>
                      <a:pt x="0" y="3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solidFill>
                  <a:srgbClr val="808080"/>
                </a:solidFill>
                <a:prstDash val="solid"/>
                <a:round/>
              </a:ln>
              <a:effectLst>
                <a:outerShdw sx="100000" sy="100000" kx="0" ky="0" algn="b" rotWithShape="0" blurRad="50800" dist="38100" dir="270000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000"/>
                </a:pPr>
              </a:p>
            </p:txBody>
          </p:sp>
          <p:sp>
            <p:nvSpPr>
              <p:cNvPr id="243" name="Shape 243"/>
              <p:cNvSpPr/>
              <p:nvPr/>
            </p:nvSpPr>
            <p:spPr>
              <a:xfrm>
                <a:off x="0" y="44870"/>
                <a:ext cx="1080000" cy="41402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algn="ctr">
                  <a:defRPr b="1" sz="1000"/>
                </a:pPr>
                <a:r>
                  <a:t>사회적 기업 </a:t>
                </a:r>
                <a:br/>
                <a:r>
                  <a:t>경영 전문가</a:t>
                </a:r>
              </a:p>
            </p:txBody>
          </p:sp>
        </p:grpSp>
        <p:grpSp>
          <p:nvGrpSpPr>
            <p:cNvPr id="247" name="Group 247"/>
            <p:cNvGrpSpPr/>
            <p:nvPr/>
          </p:nvGrpSpPr>
          <p:grpSpPr>
            <a:xfrm>
              <a:off x="3140118" y="518238"/>
              <a:ext cx="1080000" cy="266323"/>
              <a:chOff x="0" y="0"/>
              <a:chExt cx="1079999" cy="266321"/>
            </a:xfrm>
          </p:grpSpPr>
          <p:sp>
            <p:nvSpPr>
              <p:cNvPr id="245" name="Shape 245"/>
              <p:cNvSpPr/>
              <p:nvPr/>
            </p:nvSpPr>
            <p:spPr>
              <a:xfrm>
                <a:off x="0" y="28911"/>
                <a:ext cx="1080000" cy="2085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9000"/>
                    </a:lnTo>
                    <a:lnTo>
                      <a:pt x="3" y="8152"/>
                    </a:lnTo>
                    <a:lnTo>
                      <a:pt x="0" y="3600"/>
                    </a:lnTo>
                    <a:close/>
                  </a:path>
                </a:pathLst>
              </a:custGeom>
              <a:solidFill>
                <a:srgbClr val="FDEADA"/>
              </a:solidFill>
              <a:ln w="12700" cap="flat">
                <a:solidFill>
                  <a:srgbClr val="808080"/>
                </a:solidFill>
                <a:prstDash val="solid"/>
                <a:round/>
              </a:ln>
              <a:effectLst>
                <a:outerShdw sx="100000" sy="100000" kx="0" ky="0" algn="b" rotWithShape="0" blurRad="50800" dist="38100" dir="2700000">
                  <a:srgbClr val="000000">
                    <a:alpha val="40000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100"/>
                </a:pPr>
              </a:p>
            </p:txBody>
          </p:sp>
          <p:sp>
            <p:nvSpPr>
              <p:cNvPr id="246" name="Shape 246"/>
              <p:cNvSpPr/>
              <p:nvPr/>
            </p:nvSpPr>
            <p:spPr>
              <a:xfrm>
                <a:off x="0" y="-1"/>
                <a:ext cx="1080000" cy="26632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algn="ctr">
                  <a:defRPr b="1" sz="1100"/>
                </a:pPr>
                <a:r>
                  <a:t>1</a:t>
                </a:r>
                <a:r>
                  <a:t>명 </a:t>
                </a:r>
              </a:p>
            </p:txBody>
          </p:sp>
        </p:grpSp>
        <p:pic>
          <p:nvPicPr>
            <p:cNvPr id="248" name="image3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083903" y="105211"/>
              <a:ext cx="216417" cy="2202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9" name="Shape 249"/>
            <p:cNvSpPr/>
            <p:nvPr/>
          </p:nvSpPr>
          <p:spPr>
            <a:xfrm>
              <a:off x="2263806" y="73025"/>
              <a:ext cx="801148" cy="378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b="1" sz="900"/>
              </a:pPr>
              <a:r>
                <a:t>한국장애인</a:t>
              </a:r>
              <a:br/>
              <a:r>
                <a:t>고용공단</a:t>
              </a:r>
            </a:p>
          </p:txBody>
        </p:sp>
        <p:sp>
          <p:nvSpPr>
            <p:cNvPr id="250" name="Shape 250"/>
            <p:cNvSpPr/>
            <p:nvPr/>
          </p:nvSpPr>
          <p:spPr>
            <a:xfrm rot="5400000">
              <a:off x="2436769" y="-577588"/>
              <a:ext cx="128742" cy="29575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108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n w="12699">
                    <a:solidFill>
                      <a:srgbClr val="000000"/>
                    </a:solidFill>
                  </a:ln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78" name="Group 278"/>
            <p:cNvGrpSpPr/>
            <p:nvPr/>
          </p:nvGrpSpPr>
          <p:grpSpPr>
            <a:xfrm>
              <a:off x="-1" y="1301227"/>
              <a:ext cx="4220119" cy="1802378"/>
              <a:chOff x="0" y="0"/>
              <a:chExt cx="4220118" cy="1802376"/>
            </a:xfrm>
          </p:grpSpPr>
          <p:grpSp>
            <p:nvGrpSpPr>
              <p:cNvPr id="253" name="Group 253"/>
              <p:cNvGrpSpPr/>
              <p:nvPr/>
            </p:nvGrpSpPr>
            <p:grpSpPr>
              <a:xfrm>
                <a:off x="-1" y="1230547"/>
                <a:ext cx="648001" cy="571830"/>
                <a:chOff x="0" y="0"/>
                <a:chExt cx="648000" cy="571829"/>
              </a:xfrm>
            </p:grpSpPr>
            <p:sp>
              <p:nvSpPr>
                <p:cNvPr id="251" name="Shape 251"/>
                <p:cNvSpPr/>
                <p:nvPr/>
              </p:nvSpPr>
              <p:spPr>
                <a:xfrm>
                  <a:off x="-1" y="-1"/>
                  <a:ext cx="648002" cy="571831"/>
                </a:xfrm>
                <a:prstGeom prst="rect">
                  <a:avLst/>
                </a:prstGeom>
                <a:solidFill>
                  <a:srgbClr val="C8E4DF"/>
                </a:solidFill>
                <a:ln w="9525" cap="flat">
                  <a:solidFill>
                    <a:srgbClr val="808080"/>
                  </a:solidFill>
                  <a:prstDash val="solid"/>
                  <a:round/>
                </a:ln>
                <a:effectLst>
                  <a:outerShdw sx="100000" sy="100000" kx="0" ky="0" algn="b" rotWithShape="0" blurRad="50800" dist="38100" dir="2700000">
                    <a:srgbClr val="000000">
                      <a:alpha val="40000"/>
                    </a:srgbClr>
                  </a:outerShdw>
                </a:effectLst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</a:pPr>
                </a:p>
              </p:txBody>
            </p:sp>
            <p:sp>
              <p:nvSpPr>
                <p:cNvPr id="252" name="Shape 252"/>
                <p:cNvSpPr/>
                <p:nvPr/>
              </p:nvSpPr>
              <p:spPr>
                <a:xfrm>
                  <a:off x="-1" y="113828"/>
                  <a:ext cx="648002" cy="34417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000"/>
                  </a:pPr>
                  <a:r>
                    <a:t>이사</a:t>
                  </a:r>
                </a:p>
                <a:p>
                  <a:pPr algn="ctr">
                    <a:lnSpc>
                      <a:spcPct val="120000"/>
                    </a:lnSpc>
                    <a:defRPr sz="1000"/>
                  </a:pPr>
                  <a:r>
                    <a:t>(</a:t>
                  </a:r>
                  <a:r>
                    <a:t>비상근</a:t>
                  </a:r>
                  <a:r>
                    <a:t>)</a:t>
                  </a:r>
                </a:p>
              </p:txBody>
            </p:sp>
          </p:grpSp>
          <p:grpSp>
            <p:nvGrpSpPr>
              <p:cNvPr id="256" name="Group 256"/>
              <p:cNvGrpSpPr/>
              <p:nvPr/>
            </p:nvGrpSpPr>
            <p:grpSpPr>
              <a:xfrm>
                <a:off x="-1" y="617125"/>
                <a:ext cx="648001" cy="571830"/>
                <a:chOff x="0" y="0"/>
                <a:chExt cx="648000" cy="571829"/>
              </a:xfrm>
            </p:grpSpPr>
            <p:sp>
              <p:nvSpPr>
                <p:cNvPr id="254" name="Shape 254"/>
                <p:cNvSpPr/>
                <p:nvPr/>
              </p:nvSpPr>
              <p:spPr>
                <a:xfrm>
                  <a:off x="-1" y="-1"/>
                  <a:ext cx="648002" cy="571831"/>
                </a:xfrm>
                <a:prstGeom prst="rect">
                  <a:avLst/>
                </a:prstGeom>
                <a:solidFill>
                  <a:srgbClr val="C8E4DF"/>
                </a:solidFill>
                <a:ln w="9525" cap="flat">
                  <a:solidFill>
                    <a:srgbClr val="808080"/>
                  </a:solidFill>
                  <a:prstDash val="solid"/>
                  <a:round/>
                </a:ln>
                <a:effectLst>
                  <a:outerShdw sx="100000" sy="100000" kx="0" ky="0" algn="b" rotWithShape="0" blurRad="50800" dist="38100" dir="2700000">
                    <a:srgbClr val="000000">
                      <a:alpha val="40000"/>
                    </a:srgbClr>
                  </a:outerShdw>
                </a:effectLst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</a:pPr>
                </a:p>
              </p:txBody>
            </p:sp>
            <p:sp>
              <p:nvSpPr>
                <p:cNvPr id="255" name="Shape 255"/>
                <p:cNvSpPr/>
                <p:nvPr/>
              </p:nvSpPr>
              <p:spPr>
                <a:xfrm>
                  <a:off x="-1" y="113828"/>
                  <a:ext cx="648002" cy="34417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000"/>
                  </a:pPr>
                  <a:r>
                    <a:t>상임이사</a:t>
                  </a:r>
                </a:p>
                <a:p>
                  <a:pPr algn="ctr">
                    <a:lnSpc>
                      <a:spcPct val="120000"/>
                    </a:lnSpc>
                    <a:defRPr sz="1000"/>
                  </a:pPr>
                  <a:r>
                    <a:t>(</a:t>
                  </a:r>
                  <a:r>
                    <a:t>상근</a:t>
                  </a:r>
                  <a:r>
                    <a:t>)</a:t>
                  </a:r>
                </a:p>
              </p:txBody>
            </p:sp>
          </p:grpSp>
          <p:grpSp>
            <p:nvGrpSpPr>
              <p:cNvPr id="259" name="Group 259"/>
              <p:cNvGrpSpPr/>
              <p:nvPr/>
            </p:nvGrpSpPr>
            <p:grpSpPr>
              <a:xfrm>
                <a:off x="803285" y="75846"/>
                <a:ext cx="1080001" cy="442318"/>
                <a:chOff x="0" y="0"/>
                <a:chExt cx="1079999" cy="442317"/>
              </a:xfrm>
            </p:grpSpPr>
            <p:sp>
              <p:nvSpPr>
                <p:cNvPr id="257" name="Shape 257"/>
                <p:cNvSpPr/>
                <p:nvPr/>
              </p:nvSpPr>
              <p:spPr>
                <a:xfrm>
                  <a:off x="0" y="0"/>
                  <a:ext cx="1080000" cy="442318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EECE1"/>
                </a:solidFill>
                <a:ln w="254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b="1" sz="1000"/>
                  </a:pPr>
                </a:p>
              </p:txBody>
            </p:sp>
            <p:sp>
              <p:nvSpPr>
                <p:cNvPr id="258" name="Shape 258"/>
                <p:cNvSpPr/>
                <p:nvPr/>
              </p:nvSpPr>
              <p:spPr>
                <a:xfrm>
                  <a:off x="21592" y="7798"/>
                  <a:ext cx="1036816" cy="42672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000"/>
                  </a:pPr>
                  <a:r>
                    <a:t>경영지원</a:t>
                  </a:r>
                </a:p>
                <a:p>
                  <a:pPr algn="ctr">
                    <a:lnSpc>
                      <a:spcPct val="120000"/>
                    </a:lnSpc>
                    <a:defRPr b="1" sz="1000"/>
                  </a:pPr>
                  <a:r>
                    <a:t>부문장</a:t>
                  </a:r>
                </a:p>
              </p:txBody>
            </p:sp>
          </p:grpSp>
          <p:grpSp>
            <p:nvGrpSpPr>
              <p:cNvPr id="262" name="Group 262"/>
              <p:cNvGrpSpPr/>
              <p:nvPr/>
            </p:nvGrpSpPr>
            <p:grpSpPr>
              <a:xfrm>
                <a:off x="-1" y="11090"/>
                <a:ext cx="648001" cy="571830"/>
                <a:chOff x="0" y="0"/>
                <a:chExt cx="648000" cy="571829"/>
              </a:xfrm>
            </p:grpSpPr>
            <p:sp>
              <p:nvSpPr>
                <p:cNvPr id="260" name="Shape 260"/>
                <p:cNvSpPr/>
                <p:nvPr/>
              </p:nvSpPr>
              <p:spPr>
                <a:xfrm>
                  <a:off x="-1" y="-1"/>
                  <a:ext cx="648002" cy="571831"/>
                </a:xfrm>
                <a:prstGeom prst="rect">
                  <a:avLst/>
                </a:prstGeom>
                <a:solidFill>
                  <a:srgbClr val="C8E4DF"/>
                </a:solidFill>
                <a:ln w="9525" cap="flat">
                  <a:solidFill>
                    <a:srgbClr val="808080"/>
                  </a:solidFill>
                  <a:prstDash val="solid"/>
                  <a:round/>
                </a:ln>
                <a:effectLst>
                  <a:outerShdw sx="100000" sy="100000" kx="0" ky="0" algn="b" rotWithShape="0" blurRad="50800" dist="38100" dir="2700000">
                    <a:srgbClr val="000000">
                      <a:alpha val="40000"/>
                    </a:srgbClr>
                  </a:outerShdw>
                </a:effectLst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</a:pPr>
                </a:p>
              </p:txBody>
            </p:sp>
            <p:sp>
              <p:nvSpPr>
                <p:cNvPr id="261" name="Shape 261"/>
                <p:cNvSpPr/>
                <p:nvPr/>
              </p:nvSpPr>
              <p:spPr>
                <a:xfrm>
                  <a:off x="-1" y="113828"/>
                  <a:ext cx="648002" cy="34417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000"/>
                  </a:pPr>
                  <a:r>
                    <a:t>이사장</a:t>
                  </a:r>
                </a:p>
                <a:p>
                  <a:pPr algn="ctr">
                    <a:lnSpc>
                      <a:spcPct val="120000"/>
                    </a:lnSpc>
                    <a:defRPr sz="1000"/>
                  </a:pPr>
                  <a:r>
                    <a:t>(</a:t>
                  </a:r>
                  <a:r>
                    <a:t>비상근</a:t>
                  </a:r>
                  <a:r>
                    <a:t>)</a:t>
                  </a:r>
                </a:p>
              </p:txBody>
            </p:sp>
          </p:grpSp>
          <p:sp>
            <p:nvSpPr>
              <p:cNvPr id="263" name="Shape 263"/>
              <p:cNvSpPr/>
              <p:nvPr/>
            </p:nvSpPr>
            <p:spPr>
              <a:xfrm flipH="1" flipV="1">
                <a:off x="693747" y="607714"/>
                <a:ext cx="3500762" cy="1263"/>
              </a:xfrm>
              <a:prstGeom prst="line">
                <a:avLst/>
              </a:prstGeom>
              <a:noFill/>
              <a:ln w="9525" cap="flat">
                <a:solidFill>
                  <a:srgbClr val="808080"/>
                </a:solidFill>
                <a:prstDash val="dash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64" name="Shape 264"/>
              <p:cNvSpPr/>
              <p:nvPr/>
            </p:nvSpPr>
            <p:spPr>
              <a:xfrm flipH="1" flipV="1">
                <a:off x="698234" y="1222226"/>
                <a:ext cx="3500762" cy="1262"/>
              </a:xfrm>
              <a:prstGeom prst="line">
                <a:avLst/>
              </a:prstGeom>
              <a:noFill/>
              <a:ln w="9525" cap="flat">
                <a:solidFill>
                  <a:srgbClr val="808080"/>
                </a:solidFill>
                <a:prstDash val="dash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grpSp>
            <p:nvGrpSpPr>
              <p:cNvPr id="267" name="Group 267"/>
              <p:cNvGrpSpPr/>
              <p:nvPr/>
            </p:nvGrpSpPr>
            <p:grpSpPr>
              <a:xfrm>
                <a:off x="803285" y="681880"/>
                <a:ext cx="1080001" cy="442319"/>
                <a:chOff x="0" y="0"/>
                <a:chExt cx="1079999" cy="442317"/>
              </a:xfrm>
            </p:grpSpPr>
            <p:sp>
              <p:nvSpPr>
                <p:cNvPr id="265" name="Shape 265"/>
                <p:cNvSpPr/>
                <p:nvPr/>
              </p:nvSpPr>
              <p:spPr>
                <a:xfrm>
                  <a:off x="0" y="0"/>
                  <a:ext cx="1080000" cy="442318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EECE1"/>
                </a:solidFill>
                <a:ln w="254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sz="1000"/>
                  </a:pPr>
                </a:p>
              </p:txBody>
            </p:sp>
            <p:sp>
              <p:nvSpPr>
                <p:cNvPr id="266" name="Shape 266"/>
                <p:cNvSpPr/>
                <p:nvPr/>
              </p:nvSpPr>
              <p:spPr>
                <a:xfrm>
                  <a:off x="21592" y="50531"/>
                  <a:ext cx="1036816" cy="34125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000"/>
                  </a:pPr>
                  <a:r>
                    <a:t>사회적 기업가</a:t>
                  </a:r>
                </a:p>
                <a:p>
                  <a:pPr algn="ctr">
                    <a:lnSpc>
                      <a:spcPct val="120000"/>
                    </a:lnSpc>
                    <a:defRPr sz="900"/>
                  </a:pPr>
                  <a:r>
                    <a:t>(</a:t>
                  </a:r>
                  <a:r>
                    <a:t>현 </a:t>
                  </a:r>
                  <a:r>
                    <a:t>W</a:t>
                  </a:r>
                  <a:r>
                    <a:t>미디어 대표</a:t>
                  </a:r>
                  <a:r>
                    <a:t>)</a:t>
                  </a:r>
                </a:p>
              </p:txBody>
            </p:sp>
          </p:grpSp>
          <p:grpSp>
            <p:nvGrpSpPr>
              <p:cNvPr id="270" name="Group 270"/>
              <p:cNvGrpSpPr/>
              <p:nvPr/>
            </p:nvGrpSpPr>
            <p:grpSpPr>
              <a:xfrm>
                <a:off x="803285" y="1295303"/>
                <a:ext cx="1080001" cy="442319"/>
                <a:chOff x="0" y="0"/>
                <a:chExt cx="1079999" cy="442317"/>
              </a:xfrm>
            </p:grpSpPr>
            <p:sp>
              <p:nvSpPr>
                <p:cNvPr id="268" name="Shape 268"/>
                <p:cNvSpPr/>
                <p:nvPr/>
              </p:nvSpPr>
              <p:spPr>
                <a:xfrm>
                  <a:off x="0" y="0"/>
                  <a:ext cx="1080000" cy="442318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EECE1"/>
                </a:solidFill>
                <a:ln w="254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b="1" sz="1000"/>
                  </a:pPr>
                </a:p>
              </p:txBody>
            </p:sp>
            <p:sp>
              <p:nvSpPr>
                <p:cNvPr id="269" name="Shape 269"/>
                <p:cNvSpPr/>
                <p:nvPr/>
              </p:nvSpPr>
              <p:spPr>
                <a:xfrm>
                  <a:off x="21592" y="94792"/>
                  <a:ext cx="1036816" cy="25273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  <a:defRPr b="1" sz="1000"/>
                  </a:pPr>
                  <a:r>
                    <a:t>SKMS </a:t>
                  </a:r>
                  <a:r>
                    <a:t>본부장</a:t>
                  </a:r>
                </a:p>
              </p:txBody>
            </p:sp>
          </p:grpSp>
          <p:grpSp>
            <p:nvGrpSpPr>
              <p:cNvPr id="273" name="Group 273"/>
              <p:cNvGrpSpPr/>
              <p:nvPr/>
            </p:nvGrpSpPr>
            <p:grpSpPr>
              <a:xfrm>
                <a:off x="3140118" y="1295303"/>
                <a:ext cx="1080000" cy="442319"/>
                <a:chOff x="0" y="0"/>
                <a:chExt cx="1079999" cy="442317"/>
              </a:xfrm>
            </p:grpSpPr>
            <p:sp>
              <p:nvSpPr>
                <p:cNvPr id="271" name="Shape 271"/>
                <p:cNvSpPr/>
                <p:nvPr/>
              </p:nvSpPr>
              <p:spPr>
                <a:xfrm>
                  <a:off x="0" y="0"/>
                  <a:ext cx="1080000" cy="442318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EECE1"/>
                </a:solidFill>
                <a:ln w="254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b="1" sz="900"/>
                  </a:pPr>
                </a:p>
              </p:txBody>
            </p:sp>
            <p:sp>
              <p:nvSpPr>
                <p:cNvPr id="272" name="Shape 272"/>
                <p:cNvSpPr/>
                <p:nvPr/>
              </p:nvSpPr>
              <p:spPr>
                <a:xfrm>
                  <a:off x="21592" y="62686"/>
                  <a:ext cx="1036816" cy="31694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>
                  <a:lvl1pPr algn="ctr">
                    <a:lnSpc>
                      <a:spcPct val="120000"/>
                    </a:lnSpc>
                    <a:defRPr b="1" sz="900"/>
                  </a:lvl1pPr>
                </a:lstStyle>
                <a:p>
                  <a:pPr/>
                  <a:r>
                    <a:t>성남시 사회적기업 지원센터장</a:t>
                  </a:r>
                </a:p>
              </p:txBody>
            </p:sp>
          </p:grpSp>
          <p:sp>
            <p:nvSpPr>
              <p:cNvPr id="274" name="Shape 274"/>
              <p:cNvSpPr/>
              <p:nvPr/>
            </p:nvSpPr>
            <p:spPr>
              <a:xfrm flipH="1" flipV="1">
                <a:off x="693747" y="0"/>
                <a:ext cx="3500762" cy="1262"/>
              </a:xfrm>
              <a:prstGeom prst="line">
                <a:avLst/>
              </a:prstGeom>
              <a:noFill/>
              <a:ln w="9525" cap="flat">
                <a:solidFill>
                  <a:srgbClr val="80808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grpSp>
            <p:nvGrpSpPr>
              <p:cNvPr id="277" name="Group 277"/>
              <p:cNvGrpSpPr/>
              <p:nvPr/>
            </p:nvGrpSpPr>
            <p:grpSpPr>
              <a:xfrm>
                <a:off x="1971701" y="1295302"/>
                <a:ext cx="1080001" cy="434049"/>
                <a:chOff x="0" y="0"/>
                <a:chExt cx="1079999" cy="434047"/>
              </a:xfrm>
            </p:grpSpPr>
            <p:sp>
              <p:nvSpPr>
                <p:cNvPr id="275" name="Shape 275"/>
                <p:cNvSpPr/>
                <p:nvPr/>
              </p:nvSpPr>
              <p:spPr>
                <a:xfrm>
                  <a:off x="0" y="0"/>
                  <a:ext cx="1080000" cy="434048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EECE1"/>
                </a:solidFill>
                <a:ln w="25400" cap="flat">
                  <a:solidFill>
                    <a:srgbClr val="80808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defRPr b="1" sz="900"/>
                  </a:pPr>
                </a:p>
              </p:txBody>
            </p:sp>
            <p:sp>
              <p:nvSpPr>
                <p:cNvPr id="276" name="Shape 276"/>
                <p:cNvSpPr/>
                <p:nvPr/>
              </p:nvSpPr>
              <p:spPr>
                <a:xfrm>
                  <a:off x="21188" y="12831"/>
                  <a:ext cx="1037624" cy="40838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lnSpc>
                      <a:spcPct val="120000"/>
                    </a:lnSpc>
                    <a:defRPr b="1" sz="900"/>
                  </a:lvl1pPr>
                </a:lstStyle>
                <a:p>
                  <a:pPr/>
                  <a:r>
                    <a:t>장애인고용공단 경기지사장</a:t>
                  </a:r>
                </a:p>
              </p:txBody>
            </p:sp>
          </p:grpSp>
        </p:grpSp>
        <p:sp>
          <p:nvSpPr>
            <p:cNvPr id="279" name="Shape 279"/>
            <p:cNvSpPr/>
            <p:nvPr/>
          </p:nvSpPr>
          <p:spPr>
            <a:xfrm>
              <a:off x="1495296" y="933373"/>
              <a:ext cx="2011688" cy="31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b="1" sz="1400"/>
              </a:pPr>
              <a:r>
                <a:t>총</a:t>
              </a:r>
              <a:r>
                <a:t> 5</a:t>
              </a:r>
              <a:r>
                <a:t>명</a:t>
              </a:r>
            </a:p>
          </p:txBody>
        </p:sp>
      </p:grpSp>
      <p:sp>
        <p:nvSpPr>
          <p:cNvPr id="281" name="Shape 281"/>
          <p:cNvSpPr/>
          <p:nvPr/>
        </p:nvSpPr>
        <p:spPr>
          <a:xfrm>
            <a:off x="419102" y="3028913"/>
            <a:ext cx="4205281" cy="690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lnSpc>
                <a:spcPct val="120000"/>
              </a:lnSpc>
              <a:spcBef>
                <a:spcPts val="400"/>
              </a:spcBef>
              <a:buSzPct val="100000"/>
              <a:buFont typeface="Wingdings"/>
              <a:buChar char="▪"/>
              <a:defRPr b="1" sz="1000"/>
            </a:pPr>
            <a:r>
              <a:t> </a:t>
            </a:r>
            <a:r>
              <a:t>비영리 재단법인은 각 관계사 추진 중인 사회적 기업의 법인 형태</a:t>
            </a:r>
          </a:p>
          <a:p>
            <a:pPr>
              <a:lnSpc>
                <a:spcPct val="120000"/>
              </a:lnSpc>
              <a:spcBef>
                <a:spcPts val="400"/>
              </a:spcBef>
              <a:buSzPct val="100000"/>
              <a:buFont typeface="Wingdings"/>
              <a:buChar char="▪"/>
              <a:defRPr b="1" sz="1000"/>
            </a:pPr>
            <a:r>
              <a:t> </a:t>
            </a:r>
            <a:r>
              <a:t>영리법인설립의 경우 투자자가 대기업</a:t>
            </a:r>
            <a:r>
              <a:t>,</a:t>
            </a:r>
            <a:r>
              <a:t> </a:t>
            </a:r>
            <a:r>
              <a:t>30% </a:t>
            </a:r>
            <a:r>
              <a:t>이상 지분 소유 시 </a:t>
            </a:r>
            <a:br/>
            <a:r>
              <a:t>  </a:t>
            </a:r>
            <a:r>
              <a:rPr u="sng"/>
              <a:t>공정거래법 상 계열사 편입 </a:t>
            </a:r>
            <a:r>
              <a:rPr u="sng"/>
              <a:t>Issue </a:t>
            </a:r>
            <a:r>
              <a:rPr b="0"/>
              <a:t>(</a:t>
            </a:r>
            <a:r>
              <a:rPr b="0"/>
              <a:t>내부 거래 </a:t>
            </a:r>
            <a:r>
              <a:rPr b="0"/>
              <a:t>Issue </a:t>
            </a:r>
            <a:r>
              <a:rPr b="0"/>
              <a:t>등</a:t>
            </a:r>
            <a:r>
              <a:rPr b="0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type="title"/>
          </p:nvPr>
        </p:nvSpPr>
        <p:spPr>
          <a:xfrm>
            <a:off x="238092" y="214289"/>
            <a:ext cx="9429816" cy="368282"/>
          </a:xfrm>
          <a:prstGeom prst="rect">
            <a:avLst/>
          </a:prstGeom>
        </p:spPr>
        <p:txBody>
          <a:bodyPr/>
          <a:lstStyle/>
          <a:p>
            <a:pPr/>
            <a:r>
              <a:t>현금흐름</a:t>
            </a:r>
          </a:p>
        </p:txBody>
      </p:sp>
      <p:sp>
        <p:nvSpPr>
          <p:cNvPr id="284" name="Shape 284"/>
          <p:cNvSpPr/>
          <p:nvPr>
            <p:ph type="body" sz="quarter" idx="1"/>
          </p:nvPr>
        </p:nvSpPr>
        <p:spPr>
          <a:xfrm>
            <a:off x="273050" y="617498"/>
            <a:ext cx="9359900" cy="571504"/>
          </a:xfrm>
          <a:prstGeom prst="rect">
            <a:avLst/>
          </a:prstGeom>
        </p:spPr>
        <p:txBody>
          <a:bodyPr/>
          <a:lstStyle/>
          <a:p>
            <a:pPr/>
            <a:r>
              <a:t>장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